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56" r:id="rId2"/>
    <p:sldId id="399" r:id="rId3"/>
    <p:sldId id="257" r:id="rId4"/>
    <p:sldId id="385" r:id="rId5"/>
    <p:sldId id="401" r:id="rId6"/>
    <p:sldId id="270" r:id="rId7"/>
    <p:sldId id="278" r:id="rId8"/>
    <p:sldId id="294" r:id="rId9"/>
    <p:sldId id="279" r:id="rId10"/>
    <p:sldId id="328" r:id="rId11"/>
    <p:sldId id="392" r:id="rId12"/>
    <p:sldId id="280" r:id="rId13"/>
    <p:sldId id="281" r:id="rId14"/>
    <p:sldId id="412" r:id="rId15"/>
    <p:sldId id="411" r:id="rId16"/>
    <p:sldId id="413" r:id="rId17"/>
    <p:sldId id="353" r:id="rId18"/>
    <p:sldId id="400" r:id="rId19"/>
    <p:sldId id="333" r:id="rId20"/>
    <p:sldId id="335" r:id="rId21"/>
    <p:sldId id="391" r:id="rId22"/>
    <p:sldId id="344" r:id="rId23"/>
    <p:sldId id="414" r:id="rId24"/>
    <p:sldId id="415" r:id="rId25"/>
    <p:sldId id="416" r:id="rId26"/>
    <p:sldId id="417" r:id="rId27"/>
    <p:sldId id="418" r:id="rId28"/>
    <p:sldId id="419" r:id="rId29"/>
    <p:sldId id="420" r:id="rId30"/>
    <p:sldId id="421" r:id="rId31"/>
    <p:sldId id="422" r:id="rId32"/>
  </p:sldIdLst>
  <p:sldSz cx="9144000" cy="6858000" type="screen4x3"/>
  <p:notesSz cx="6791325" cy="9921875"/>
  <p:defaultTextStyle>
    <a:defPPr>
      <a:defRPr lang="ru-RU"/>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C8"/>
    <a:srgbClr val="000000"/>
    <a:srgbClr val="4B7000"/>
    <a:srgbClr val="FF9900"/>
    <a:srgbClr val="93C486"/>
    <a:srgbClr val="669900"/>
    <a:srgbClr val="666633"/>
    <a:srgbClr val="9BDE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88841" autoAdjust="0"/>
  </p:normalViewPr>
  <p:slideViewPr>
    <p:cSldViewPr>
      <p:cViewPr varScale="1">
        <p:scale>
          <a:sx n="92" d="100"/>
          <a:sy n="92" d="100"/>
        </p:scale>
        <p:origin x="1248" y="67"/>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3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eaLnBrk="1" hangingPunct="1">
              <a:defRPr sz="1200" smtClean="0"/>
            </a:lvl1pPr>
          </a:lstStyle>
          <a:p>
            <a:pPr>
              <a:defRPr/>
            </a:pPr>
            <a:endParaRPr lang="ru-RU"/>
          </a:p>
        </p:txBody>
      </p:sp>
      <p:sp>
        <p:nvSpPr>
          <p:cNvPr id="3" name="Date Placeholder 2"/>
          <p:cNvSpPr>
            <a:spLocks noGrp="1"/>
          </p:cNvSpPr>
          <p:nvPr>
            <p:ph type="dt" sz="quarter" idx="1"/>
          </p:nvPr>
        </p:nvSpPr>
        <p:spPr>
          <a:xfrm>
            <a:off x="3846513" y="0"/>
            <a:ext cx="2943225" cy="496888"/>
          </a:xfrm>
          <a:prstGeom prst="rect">
            <a:avLst/>
          </a:prstGeom>
        </p:spPr>
        <p:txBody>
          <a:bodyPr vert="horz" lIns="91440" tIns="45720" rIns="91440" bIns="45720" rtlCol="0"/>
          <a:lstStyle>
            <a:lvl1pPr algn="r" eaLnBrk="1" hangingPunct="1">
              <a:defRPr sz="1200" smtClean="0"/>
            </a:lvl1pPr>
          </a:lstStyle>
          <a:p>
            <a:pPr>
              <a:defRPr/>
            </a:pPr>
            <a:fld id="{7FEAD212-4DB6-485C-9B4B-853F88E808DF}" type="datetimeFigureOut">
              <a:rPr lang="ru-RU"/>
              <a:pPr>
                <a:defRPr/>
              </a:pPr>
              <a:t>28.11.2016</a:t>
            </a:fld>
            <a:endParaRPr lang="ru-RU"/>
          </a:p>
        </p:txBody>
      </p:sp>
      <p:sp>
        <p:nvSpPr>
          <p:cNvPr id="4" name="Footer Placeholder 3"/>
          <p:cNvSpPr>
            <a:spLocks noGrp="1"/>
          </p:cNvSpPr>
          <p:nvPr>
            <p:ph type="ftr" sz="quarter" idx="2"/>
          </p:nvPr>
        </p:nvSpPr>
        <p:spPr>
          <a:xfrm>
            <a:off x="0" y="9424988"/>
            <a:ext cx="2943225" cy="496887"/>
          </a:xfrm>
          <a:prstGeom prst="rect">
            <a:avLst/>
          </a:prstGeom>
        </p:spPr>
        <p:txBody>
          <a:bodyPr vert="horz" lIns="91440" tIns="45720" rIns="91440" bIns="45720" rtlCol="0" anchor="b"/>
          <a:lstStyle>
            <a:lvl1pPr algn="l" eaLnBrk="1" hangingPunct="1">
              <a:defRPr sz="1200" smtClean="0"/>
            </a:lvl1pPr>
          </a:lstStyle>
          <a:p>
            <a:pPr>
              <a:defRPr/>
            </a:pPr>
            <a:endParaRPr lang="ru-RU"/>
          </a:p>
        </p:txBody>
      </p:sp>
      <p:sp>
        <p:nvSpPr>
          <p:cNvPr id="5" name="Slide Number Placeholder 4"/>
          <p:cNvSpPr>
            <a:spLocks noGrp="1"/>
          </p:cNvSpPr>
          <p:nvPr>
            <p:ph type="sldNum" sz="quarter" idx="3"/>
          </p:nvPr>
        </p:nvSpPr>
        <p:spPr>
          <a:xfrm>
            <a:off x="3846513" y="9424988"/>
            <a:ext cx="2943225" cy="496887"/>
          </a:xfrm>
          <a:prstGeom prst="rect">
            <a:avLst/>
          </a:prstGeom>
        </p:spPr>
        <p:txBody>
          <a:bodyPr vert="horz" lIns="91440" tIns="45720" rIns="91440" bIns="45720" rtlCol="0" anchor="b"/>
          <a:lstStyle>
            <a:lvl1pPr algn="r" eaLnBrk="1" hangingPunct="1">
              <a:defRPr sz="1200" smtClean="0"/>
            </a:lvl1pPr>
          </a:lstStyle>
          <a:p>
            <a:pPr>
              <a:defRPr/>
            </a:pPr>
            <a:fld id="{03EEA811-6EB7-4C2A-9C48-09CDB2F7BE73}" type="slidenum">
              <a:rPr lang="ru-RU"/>
              <a:pPr>
                <a:defRPr/>
              </a:pPr>
              <a:t>‹#›</a:t>
            </a:fld>
            <a:endParaRPr lang="ru-RU"/>
          </a:p>
        </p:txBody>
      </p:sp>
    </p:spTree>
    <p:extLst>
      <p:ext uri="{BB962C8B-B14F-4D97-AF65-F5344CB8AC3E}">
        <p14:creationId xmlns:p14="http://schemas.microsoft.com/office/powerpoint/2010/main" val="1611283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ru-RU"/>
          </a:p>
        </p:txBody>
      </p:sp>
      <p:sp>
        <p:nvSpPr>
          <p:cNvPr id="4099" name="Rectangle 3"/>
          <p:cNvSpPr>
            <a:spLocks noGrp="1" noChangeArrowheads="1"/>
          </p:cNvSpPr>
          <p:nvPr>
            <p:ph type="dt" idx="1"/>
          </p:nvPr>
        </p:nvSpPr>
        <p:spPr bwMode="auto">
          <a:xfrm>
            <a:off x="3846513"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915988"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3288"/>
            <a:ext cx="543242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102" name="Rectangle 6"/>
          <p:cNvSpPr>
            <a:spLocks noGrp="1" noChangeArrowheads="1"/>
          </p:cNvSpPr>
          <p:nvPr>
            <p:ph type="ftr" sz="quarter" idx="4"/>
          </p:nvPr>
        </p:nvSpPr>
        <p:spPr bwMode="auto">
          <a:xfrm>
            <a:off x="0"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46513" y="9423400"/>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F08F23C0-3D76-43E2-920E-D9B0A479E4CD}" type="slidenum">
              <a:rPr lang="ru-RU"/>
              <a:pPr>
                <a:defRPr/>
              </a:pPr>
              <a:t>‹#›</a:t>
            </a:fld>
            <a:endParaRPr lang="ru-RU"/>
          </a:p>
        </p:txBody>
      </p:sp>
    </p:spTree>
    <p:extLst>
      <p:ext uri="{BB962C8B-B14F-4D97-AF65-F5344CB8AC3E}">
        <p14:creationId xmlns:p14="http://schemas.microsoft.com/office/powerpoint/2010/main" val="3931877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dirty="0">
                <a:latin typeface="Arial" panose="020B0604020202020204" pitchFamily="34" charset="0"/>
              </a:rPr>
              <a:t>Следующий этап анализа данных</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C0C2DE-BD0C-4371-A389-BDB6684D5998}" type="slidenum">
              <a:rPr lang="ru-RU"/>
              <a:pPr>
                <a:spcBef>
                  <a:spcPct val="0"/>
                </a:spcBef>
              </a:pPr>
              <a:t>1</a:t>
            </a:fld>
            <a:endParaRPr lang="ru-RU" dirty="0"/>
          </a:p>
        </p:txBody>
      </p:sp>
    </p:spTree>
    <p:extLst>
      <p:ext uri="{BB962C8B-B14F-4D97-AF65-F5344CB8AC3E}">
        <p14:creationId xmlns:p14="http://schemas.microsoft.com/office/powerpoint/2010/main" val="255679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51E7A0-FAF6-42EC-B039-6EDF1CBFD952}" type="slidenum">
              <a:rPr lang="ru-RU"/>
              <a:pPr>
                <a:spcBef>
                  <a:spcPct val="0"/>
                </a:spcBef>
              </a:pPr>
              <a:t>12</a:t>
            </a:fld>
            <a:endParaRPr lang="ru-RU"/>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latin typeface="Arial" panose="020B0604020202020204" pitchFamily="34" charset="0"/>
            </a:endParaRPr>
          </a:p>
        </p:txBody>
      </p:sp>
    </p:spTree>
    <p:extLst>
      <p:ext uri="{BB962C8B-B14F-4D97-AF65-F5344CB8AC3E}">
        <p14:creationId xmlns:p14="http://schemas.microsoft.com/office/powerpoint/2010/main" val="820729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B96C54-610F-4682-9D38-59272E9A657B}" type="slidenum">
              <a:rPr lang="ru-RU"/>
              <a:pPr>
                <a:spcBef>
                  <a:spcPct val="0"/>
                </a:spcBef>
              </a:pPr>
              <a:t>13</a:t>
            </a:fld>
            <a:endParaRPr lang="ru-RU"/>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anose="020B0604020202020204" pitchFamily="34" charset="0"/>
              </a:rPr>
              <a:t>Web Analysis – web </a:t>
            </a:r>
            <a:r>
              <a:rPr lang="ru-RU">
                <a:latin typeface="Arial" panose="020B0604020202020204" pitchFamily="34" charset="0"/>
              </a:rPr>
              <a:t>приложение</a:t>
            </a:r>
          </a:p>
        </p:txBody>
      </p:sp>
    </p:spTree>
    <p:extLst>
      <p:ext uri="{BB962C8B-B14F-4D97-AF65-F5344CB8AC3E}">
        <p14:creationId xmlns:p14="http://schemas.microsoft.com/office/powerpoint/2010/main" val="329586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Now let’s focus our attention on IBM’s platform for advanced analytics – which is a set of integrated capabilities that are part of the IBM SPSS portfolio</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powerful analytical foundation provides the predictive engine that drives Watson – but is also a core component of analytical solutions – some of which have been packaged, and others that can be configured to suite the need of any organization that has data.</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products here provide the following capabilities:</a:t>
            </a:r>
          </a:p>
          <a:p>
            <a:r>
              <a:rPr lang="en-US" altLang="en-US" dirty="0">
                <a:latin typeface="Arial" panose="020B0604020202020204" pitchFamily="34" charset="0"/>
                <a:ea typeface="ＭＳ Ｐゴシック" panose="020B0600070205080204" pitchFamily="34" charset="-128"/>
              </a:rPr>
              <a:t>Data Collection – for creating powerful surveys that people want to complete, capturing the opinions, preferences and attitudes of people that is often not available through any other means</a:t>
            </a:r>
          </a:p>
          <a:p>
            <a:r>
              <a:rPr lang="en-US" altLang="en-US" dirty="0">
                <a:latin typeface="Arial" panose="020B0604020202020204" pitchFamily="34" charset="0"/>
                <a:ea typeface="ＭＳ Ｐゴシック" panose="020B0600070205080204" pitchFamily="34" charset="-128"/>
              </a:rPr>
              <a:t>Statistics – for ad-hoc data analysis and data preparation </a:t>
            </a:r>
          </a:p>
          <a:p>
            <a:r>
              <a:rPr lang="en-US" altLang="en-US" dirty="0">
                <a:latin typeface="Arial" panose="020B0604020202020204" pitchFamily="34" charset="0"/>
                <a:ea typeface="ＭＳ Ｐゴシック" panose="020B0600070205080204" pitchFamily="34" charset="-128"/>
              </a:rPr>
              <a:t>Modeler (with Analytic Decision Management) – for creating repeatable, deployed predictive analytics</a:t>
            </a:r>
          </a:p>
          <a:p>
            <a:r>
              <a:rPr lang="en-US" altLang="en-US" dirty="0">
                <a:latin typeface="Arial" panose="020B0604020202020204" pitchFamily="34" charset="0"/>
                <a:ea typeface="ＭＳ Ｐゴシック" panose="020B0600070205080204" pitchFamily="34" charset="-128"/>
              </a:rPr>
              <a:t>Analytic Server – for taking predictive power to Big Data</a:t>
            </a:r>
          </a:p>
          <a:p>
            <a:r>
              <a:rPr lang="en-US" altLang="en-US" dirty="0">
                <a:latin typeface="Arial" panose="020B0604020202020204" pitchFamily="34" charset="0"/>
                <a:ea typeface="ＭＳ Ｐゴシック" panose="020B0600070205080204" pitchFamily="34" charset="-128"/>
              </a:rPr>
              <a:t>Decision Optimization – for finding the best decision when faced with complexity of choice</a:t>
            </a:r>
          </a:p>
          <a:p>
            <a:r>
              <a:rPr lang="en-US" altLang="en-US" dirty="0">
                <a:latin typeface="Arial" panose="020B0604020202020204" pitchFamily="34" charset="0"/>
                <a:ea typeface="ＭＳ Ｐゴシック" panose="020B0600070205080204" pitchFamily="34" charset="-128"/>
              </a:rPr>
              <a:t>..and</a:t>
            </a:r>
            <a:r>
              <a:rPr lang="en-US" altLang="en-US" baseline="0" dirty="0">
                <a:latin typeface="Arial" panose="020B0604020202020204" pitchFamily="34" charset="0"/>
                <a:ea typeface="ＭＳ Ｐゴシック" panose="020B0600070205080204" pitchFamily="34" charset="-128"/>
              </a:rPr>
              <a:t> Watson Analytics which, while not an integrated part of the predictive foundation, is a gateway for many users and has a rich predictive heritage expressed in its data visualization capabilities</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..and the glue of </a:t>
            </a:r>
            <a:r>
              <a:rPr lang="en-US" altLang="en-US" dirty="0" err="1">
                <a:latin typeface="Arial" panose="020B0604020202020204" pitchFamily="34" charset="0"/>
                <a:ea typeface="ＭＳ Ｐゴシック" panose="020B0600070205080204" pitchFamily="34" charset="-128"/>
              </a:rPr>
              <a:t>Collaboraiton</a:t>
            </a:r>
            <a:r>
              <a:rPr lang="en-US" altLang="en-US" dirty="0">
                <a:latin typeface="Arial" panose="020B0604020202020204" pitchFamily="34" charset="0"/>
                <a:ea typeface="ＭＳ Ｐゴシック" panose="020B0600070205080204" pitchFamily="34" charset="-128"/>
              </a:rPr>
              <a:t> and Deployment Services that can tie these capabilities together and further connect them to the broader IBM ecosystem</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Now…for those not familiar with the </a:t>
            </a:r>
            <a:r>
              <a:rPr lang="en-US" altLang="en-US" dirty="0" err="1">
                <a:latin typeface="Arial" panose="020B0604020202020204" pitchFamily="34" charset="0"/>
                <a:ea typeface="ＭＳ Ｐゴシック" panose="020B0600070205080204" pitchFamily="34" charset="-128"/>
              </a:rPr>
              <a:t>porfolio</a:t>
            </a:r>
            <a:r>
              <a:rPr lang="en-US" altLang="en-US" dirty="0">
                <a:latin typeface="Arial" panose="020B0604020202020204" pitchFamily="34" charset="0"/>
                <a:ea typeface="ＭＳ Ｐゴシック" panose="020B0600070205080204" pitchFamily="34" charset="-128"/>
              </a:rPr>
              <a:t>, let’s dive deeper into the key products.</a:t>
            </a:r>
          </a:p>
        </p:txBody>
      </p:sp>
      <p:sp>
        <p:nvSpPr>
          <p:cNvPr id="308228"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2C2DC7D-A442-4A7F-997C-494B79784C66}" type="slidenum">
              <a:rPr lang="en-US" altLang="en-US"/>
              <a:pPr eaLnBrk="1" hangingPunct="1"/>
              <a:t>15</a:t>
            </a:fld>
            <a:endParaRPr lang="en-US" altLang="en-US"/>
          </a:p>
        </p:txBody>
      </p:sp>
    </p:spTree>
    <p:extLst>
      <p:ext uri="{BB962C8B-B14F-4D97-AF65-F5344CB8AC3E}">
        <p14:creationId xmlns:p14="http://schemas.microsoft.com/office/powerpoint/2010/main" val="338623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p:spPr>
        <p:txBody>
          <a:bodyPr/>
          <a:lstStyle/>
          <a:p>
            <a:endParaRPr lang="en-US" sz="1000" b="1">
              <a:cs typeface="Arial" charset="0"/>
            </a:endParaRPr>
          </a:p>
        </p:txBody>
      </p:sp>
      <p:sp>
        <p:nvSpPr>
          <p:cNvPr id="72708"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3B0FDE6-5895-4C1B-B92C-337225C6F946}" type="slidenum">
              <a:rPr lang="en-US" smtClean="0">
                <a:ea typeface="ＭＳ Ｐゴシック" pitchFamily="34" charset="-128"/>
              </a:rPr>
              <a:pPr eaLnBrk="1" hangingPunct="1">
                <a:defRPr/>
              </a:pPr>
              <a:t>16</a:t>
            </a:fld>
            <a:endParaRPr lang="en-US">
              <a:ea typeface="ＭＳ Ｐゴシック" pitchFamily="34" charset="-128"/>
            </a:endParaRPr>
          </a:p>
        </p:txBody>
      </p:sp>
    </p:spTree>
    <p:extLst>
      <p:ext uri="{BB962C8B-B14F-4D97-AF65-F5344CB8AC3E}">
        <p14:creationId xmlns:p14="http://schemas.microsoft.com/office/powerpoint/2010/main" val="80613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bwMode="auto">
          <a:xfrm>
            <a:off x="0" y="-412750"/>
            <a:ext cx="1588" cy="4143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fld id="{B7B38358-E3C9-6147-B479-4B4B2328F98D}" type="slidenum">
              <a:rPr lang="en-US" sz="1200">
                <a:cs typeface="SimSun" charset="0"/>
              </a:rPr>
              <a:pPr eaLnBrk="1" hangingPunct="1">
                <a:buFont typeface="Arial" charset="0"/>
                <a:buNone/>
              </a:pPr>
              <a:t>17</a:t>
            </a:fld>
            <a:endParaRPr lang="en-US" sz="1200">
              <a:cs typeface="SimSun" charset="0"/>
            </a:endParaRPr>
          </a:p>
        </p:txBody>
      </p:sp>
      <p:sp>
        <p:nvSpPr>
          <p:cNvPr id="162818"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28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kumimoji="0" lang="en-US">
              <a:latin typeface="Calibri" charset="0"/>
            </a:endParaRPr>
          </a:p>
        </p:txBody>
      </p:sp>
    </p:spTree>
    <p:extLst>
      <p:ext uri="{BB962C8B-B14F-4D97-AF65-F5344CB8AC3E}">
        <p14:creationId xmlns:p14="http://schemas.microsoft.com/office/powerpoint/2010/main" val="259519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D9DE7D-CCD1-4D6A-88B4-3D68021F42D4}" type="slidenum">
              <a:rPr lang="ru-RU"/>
              <a:pPr>
                <a:spcBef>
                  <a:spcPct val="0"/>
                </a:spcBef>
              </a:pPr>
              <a:t>19</a:t>
            </a:fld>
            <a:endParaRPr lang="ru-RU"/>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atin typeface="Arial" panose="020B0604020202020204" pitchFamily="34" charset="0"/>
            </a:endParaRPr>
          </a:p>
        </p:txBody>
      </p:sp>
    </p:spTree>
    <p:extLst>
      <p:ext uri="{BB962C8B-B14F-4D97-AF65-F5344CB8AC3E}">
        <p14:creationId xmlns:p14="http://schemas.microsoft.com/office/powerpoint/2010/main" val="168909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D9DE7D-CCD1-4D6A-88B4-3D68021F42D4}" type="slidenum">
              <a:rPr lang="ru-RU"/>
              <a:pPr>
                <a:spcBef>
                  <a:spcPct val="0"/>
                </a:spcBef>
              </a:pPr>
              <a:t>20</a:t>
            </a:fld>
            <a:endParaRPr lang="ru-RU"/>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atin typeface="Arial" panose="020B0604020202020204" pitchFamily="34" charset="0"/>
            </a:endParaRPr>
          </a:p>
        </p:txBody>
      </p:sp>
    </p:spTree>
    <p:extLst>
      <p:ext uri="{BB962C8B-B14F-4D97-AF65-F5344CB8AC3E}">
        <p14:creationId xmlns:p14="http://schemas.microsoft.com/office/powerpoint/2010/main" val="332733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D9DE7D-CCD1-4D6A-88B4-3D68021F42D4}" type="slidenum">
              <a:rPr lang="ru-RU"/>
              <a:pPr>
                <a:spcBef>
                  <a:spcPct val="0"/>
                </a:spcBef>
              </a:pPr>
              <a:t>21</a:t>
            </a:fld>
            <a:endParaRPr lang="ru-RU"/>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atin typeface="Arial" panose="020B0604020202020204" pitchFamily="34" charset="0"/>
            </a:endParaRPr>
          </a:p>
        </p:txBody>
      </p:sp>
    </p:spTree>
    <p:extLst>
      <p:ext uri="{BB962C8B-B14F-4D97-AF65-F5344CB8AC3E}">
        <p14:creationId xmlns:p14="http://schemas.microsoft.com/office/powerpoint/2010/main" val="320013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D9DE7D-CCD1-4D6A-88B4-3D68021F42D4}" type="slidenum">
              <a:rPr lang="ru-RU"/>
              <a:pPr>
                <a:spcBef>
                  <a:spcPct val="0"/>
                </a:spcBef>
              </a:pPr>
              <a:t>22</a:t>
            </a:fld>
            <a:endParaRPr lang="ru-RU"/>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atin typeface="Arial" panose="020B0604020202020204" pitchFamily="34" charset="0"/>
            </a:endParaRPr>
          </a:p>
        </p:txBody>
      </p:sp>
    </p:spTree>
    <p:extLst>
      <p:ext uri="{BB962C8B-B14F-4D97-AF65-F5344CB8AC3E}">
        <p14:creationId xmlns:p14="http://schemas.microsoft.com/office/powerpoint/2010/main" val="168741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D9DE7D-CCD1-4D6A-88B4-3D68021F42D4}" type="slidenum">
              <a:rPr lang="ru-RU"/>
              <a:pPr>
                <a:spcBef>
                  <a:spcPct val="0"/>
                </a:spcBef>
              </a:pPr>
              <a:t>23</a:t>
            </a:fld>
            <a:endParaRPr lang="ru-RU"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37962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8FAB02-0013-4A4A-94F6-3EF152C682FE}" type="slidenum">
              <a:rPr lang="ru-RU"/>
              <a:pPr>
                <a:spcBef>
                  <a:spcPct val="0"/>
                </a:spcBef>
              </a:pPr>
              <a:t>3</a:t>
            </a:fld>
            <a:endParaRPr lang="ru-RU"/>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latin typeface="Arial" panose="020B0604020202020204" pitchFamily="34" charset="0"/>
            </a:endParaRPr>
          </a:p>
        </p:txBody>
      </p:sp>
    </p:spTree>
    <p:extLst>
      <p:ext uri="{BB962C8B-B14F-4D97-AF65-F5344CB8AC3E}">
        <p14:creationId xmlns:p14="http://schemas.microsoft.com/office/powerpoint/2010/main" val="329956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ln/>
        </p:spPr>
      </p:sp>
      <p:sp>
        <p:nvSpPr>
          <p:cNvPr id="208898" name="Rectangle 3"/>
          <p:cNvSpPr>
            <a:spLocks noGrp="1" noChangeArrowheads="1"/>
          </p:cNvSpPr>
          <p:nvPr>
            <p:ph type="body" idx="1"/>
          </p:nvPr>
        </p:nvSpPr>
        <p:spPr>
          <a:noFill/>
          <a:ln/>
        </p:spPr>
        <p:txBody>
          <a:bodyPr/>
          <a:lstStyle/>
          <a:p>
            <a:endParaRPr kumimoji="1" lang="en-US" dirty="0">
              <a:latin typeface="Arial" charset="0"/>
              <a:ea typeface="ヒラギノ角ゴ Pro W3"/>
              <a:cs typeface="ヒラギノ角ゴ Pro W3"/>
            </a:endParaRPr>
          </a:p>
        </p:txBody>
      </p:sp>
    </p:spTree>
    <p:extLst>
      <p:ext uri="{BB962C8B-B14F-4D97-AF65-F5344CB8AC3E}">
        <p14:creationId xmlns:p14="http://schemas.microsoft.com/office/powerpoint/2010/main" val="4208906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ヒラギノ角ゴ Pro W3" charset="-128"/>
              </a:rPr>
              <a:t>Cross Brand &amp; Smarter Planet Reference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Client Name: </a:t>
            </a:r>
            <a:r>
              <a:rPr lang="en-US" b="0" dirty="0"/>
              <a:t>Wichita</a:t>
            </a:r>
            <a:r>
              <a:rPr lang="en-US" b="0" baseline="0" dirty="0"/>
              <a:t> State University</a:t>
            </a:r>
            <a:endParaRPr lang="en-US" b="1" dirty="0"/>
          </a:p>
          <a:p>
            <a:r>
              <a:rPr lang="en-US" b="1" dirty="0">
                <a:ea typeface="ヒラギノ角ゴ Pro W3" charset="-128"/>
              </a:rPr>
              <a:t>CRDB link: </a:t>
            </a:r>
            <a:r>
              <a:rPr lang="en-US" dirty="0">
                <a:ea typeface="ヒラギノ角ゴ Pro W3" charset="-128"/>
              </a:rPr>
              <a:t>http://w3-01.ibm.com/sales/ssi/cgi-bin/ssialias?infotype=CR&amp;subtype=NA&amp;htmlfid=0GLOS-83WC3S&amp;appname=crmd</a:t>
            </a:r>
          </a:p>
          <a:p>
            <a:r>
              <a:rPr lang="en-US" b="1" dirty="0">
                <a:ea typeface="ヒラギノ角ゴ Pro W3" charset="-128"/>
              </a:rPr>
              <a:t>Public case study link: </a:t>
            </a:r>
            <a:r>
              <a:rPr lang="en-US" dirty="0">
                <a:ea typeface="ヒラギノ角ゴ Pro W3" charset="-128"/>
              </a:rPr>
              <a:t>http://www-01.ibm.com/software/success/cssdb.nsf/CS/STRD-8NVMCD?OpenDocument&amp;Site=default&amp;cty=en_us</a:t>
            </a:r>
          </a:p>
          <a:p>
            <a:endParaRPr lang="en-US" dirty="0"/>
          </a:p>
          <a:p>
            <a:r>
              <a:rPr lang="en-US" dirty="0"/>
              <a:t>Instrumented - Online course registration, attendance data, faculty and finance systems all feed into the SPSS Statistics Server solution to create a complete record of activity for more than 15,000 students and 2,200 faculty. </a:t>
            </a:r>
            <a:br>
              <a:rPr lang="en-US" dirty="0"/>
            </a:br>
            <a:br>
              <a:rPr lang="en-US" dirty="0"/>
            </a:br>
            <a:r>
              <a:rPr lang="en-US" dirty="0"/>
              <a:t>Interconnected - The analyst team analyzes the data in SPSS software, which integrates student and course data from student recruitment through degree completion, and joins data from divisional units such as accounts receivable, financial aid, housing and more. </a:t>
            </a:r>
            <a:br>
              <a:rPr lang="en-US" dirty="0"/>
            </a:br>
            <a:br>
              <a:rPr lang="en-US" dirty="0"/>
            </a:br>
            <a:r>
              <a:rPr lang="en-US" dirty="0"/>
              <a:t>Intelligent - The admissions team can review past data to understand the demographic and academic background of successful students and tailor enrollment and registration campaigns to maximize successful applications. The university can also recommend the most suitable courses and programs for students to avoid dropped or failed classes.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02F9A5-95D1-4E13-B5BE-E670C130145D}" type="slidenum">
              <a:rPr lang="en-US" smtClean="0"/>
              <a:pPr>
                <a:defRPr/>
              </a:pPr>
              <a:t>25</a:t>
            </a:fld>
            <a:endParaRPr lang="en-US"/>
          </a:p>
        </p:txBody>
      </p:sp>
    </p:spTree>
    <p:extLst>
      <p:ext uri="{BB962C8B-B14F-4D97-AF65-F5344CB8AC3E}">
        <p14:creationId xmlns:p14="http://schemas.microsoft.com/office/powerpoint/2010/main" val="3222049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ヒラギノ角ゴ Pro W3" charset="-128"/>
              </a:rPr>
              <a:t>Smarter Planet Reference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Client Name: </a:t>
            </a:r>
            <a:r>
              <a:rPr lang="en-US" dirty="0">
                <a:solidFill>
                  <a:srgbClr val="6699FF"/>
                </a:solidFill>
              </a:rPr>
              <a:t>City of Mannheim, Germany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ea typeface="ヒラギノ角ゴ Pro W3" charset="-128"/>
              </a:rPr>
              <a:t>CRDB link: </a:t>
            </a:r>
            <a:r>
              <a:rPr lang="en-US" dirty="0">
                <a:ea typeface="ヒラギノ角ゴ Pro W3" charset="-128"/>
              </a:rPr>
              <a:t>http://w3-01.ibm.com/sales/ssi/cgi-bin/ssialias?infotype=CR&amp;subtype=NA&amp;htmlfid=0CRDD-8H4359&amp;appname=crmd</a:t>
            </a:r>
          </a:p>
          <a:p>
            <a:r>
              <a:rPr lang="en-US" b="1" dirty="0">
                <a:ea typeface="ヒラギノ角ゴ Pro W3" charset="-128"/>
              </a:rPr>
              <a:t>Public Link : </a:t>
            </a:r>
            <a:r>
              <a:rPr lang="en-US" dirty="0">
                <a:ea typeface="ヒラギノ角ゴ Pro W3" charset="-128"/>
              </a:rPr>
              <a:t>http://www-01.ibm.com/software/success/cssdb.nsf/CS/AFRG-8GKJ75?OpenDocument&amp;Site=default&amp;cty=en_us</a:t>
            </a:r>
          </a:p>
          <a:p>
            <a:r>
              <a:rPr lang="en-US" dirty="0"/>
              <a:t>Instrumented</a:t>
            </a:r>
            <a:br>
              <a:rPr lang="en-US" dirty="0"/>
            </a:br>
            <a:r>
              <a:rPr lang="en-US" dirty="0"/>
              <a:t>Comprehensive and systematic collection, interpretation and evaluation of data and information helps to plan and control developments in education. Automatically captures, processes, standardizes and prepares large volumes of data from multiple official and unofficial sources and databases such as the Statistical Office, the registry office, independent data carriers, and the City’s own databases via private and public (Internet) networks.</a:t>
            </a:r>
            <a:br>
              <a:rPr lang="en-US" dirty="0"/>
            </a:br>
            <a:br>
              <a:rPr lang="en-US" dirty="0"/>
            </a:br>
            <a:r>
              <a:rPr lang="en-US" dirty="0"/>
              <a:t>Interconnected</a:t>
            </a:r>
            <a:br>
              <a:rPr lang="en-US" dirty="0"/>
            </a:br>
            <a:r>
              <a:rPr lang="en-US" dirty="0"/>
              <a:t>All data is gathered and (in fixed periods) automatically updated in a huge information pool which is standardized and prepared for comprehensive computing needs. Employees have ad-hoc access to this database. After a basic statistical training, the employees know the essentials about regression analysis, significance tests and calculation of frequencies, percentages and other descriptive analyses. Now it takes just a few clicks for them to obtain the data and statistics they need. All the analyses required for the Cities two-year education report can be produced far faster in comparison with traditional spreadsheets. This report helps the City of Mannheim to determine how close it is to achieving its education policy goals.</a:t>
            </a:r>
            <a:br>
              <a:rPr lang="en-US" dirty="0"/>
            </a:br>
            <a:br>
              <a:rPr lang="en-US" dirty="0"/>
            </a:br>
            <a:r>
              <a:rPr lang="en-US" dirty="0"/>
              <a:t>Intelligence</a:t>
            </a:r>
            <a:br>
              <a:rPr lang="en-US" dirty="0"/>
            </a:br>
            <a:r>
              <a:rPr lang="en-US" dirty="0"/>
              <a:t>The comprehensive analyses are used to build some useful Indicators on different levels of aggregation – for example, pupils, classes, schools, school type, region, etc. Typical education indicators include supervision ratios in child day care centers, numbers of children being enrolled early/late at schools, transition rates from primary schools to different continuing education options, the proportion of school "leavers" without qualifications or the numbers taking up apprenticeship places. Together, these indicators result in a lot of new insights and build the City’s new education monitoring system.</a:t>
            </a:r>
            <a:endParaRPr lang="en-US" dirty="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pPr>
              <a:defRPr/>
            </a:pPr>
            <a:fld id="{5C02F9A5-95D1-4E13-B5BE-E670C130145D}" type="slidenum">
              <a:rPr lang="en-US" smtClean="0"/>
              <a:pPr>
                <a:defRPr/>
              </a:pPr>
              <a:t>26</a:t>
            </a:fld>
            <a:endParaRPr lang="en-US"/>
          </a:p>
        </p:txBody>
      </p:sp>
    </p:spTree>
    <p:extLst>
      <p:ext uri="{BB962C8B-B14F-4D97-AF65-F5344CB8AC3E}">
        <p14:creationId xmlns:p14="http://schemas.microsoft.com/office/powerpoint/2010/main" val="106065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ヒラギノ角ゴ Pro W3" charset="-128"/>
              </a:rPr>
              <a:t>Smarter Planet Reference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Client Name: </a:t>
            </a:r>
            <a:r>
              <a:rPr lang="en-US" dirty="0"/>
              <a:t>Edinburgh’s Telford College</a:t>
            </a:r>
          </a:p>
          <a:p>
            <a:r>
              <a:rPr lang="en-US" b="1" dirty="0">
                <a:ea typeface="ヒラギノ角ゴ Pro W3" charset="-128"/>
              </a:rPr>
              <a:t>CRDB link: </a:t>
            </a:r>
            <a:r>
              <a:rPr lang="en-US" dirty="0">
                <a:ea typeface="ヒラギノ角ゴ Pro W3" charset="-128"/>
              </a:rPr>
              <a:t>http://w3-01.ibm.com/sales/ssi/cgi-bin/ssialias?infotype=CR&amp;subtype=NA&amp;htmlfid=0CRDD-8H6PP6&amp;appname=crmd</a:t>
            </a:r>
          </a:p>
          <a:p>
            <a:r>
              <a:rPr lang="en-US" b="1" dirty="0">
                <a:ea typeface="ヒラギノ角ゴ Pro W3" charset="-128"/>
              </a:rPr>
              <a:t>Public case study link: </a:t>
            </a:r>
            <a:r>
              <a:rPr lang="en-US" dirty="0">
                <a:ea typeface="ヒラギノ角ゴ Pro W3" charset="-128"/>
              </a:rPr>
              <a:t>http://www-01.ibm.com/software/success/cssdb.nsf/CS/STRD-8JYETN?OpenDocument&amp;Site=default&amp;cty=en_us</a:t>
            </a:r>
            <a:endParaRPr lang="en-US" dirty="0"/>
          </a:p>
          <a:p>
            <a:endParaRPr lang="en-US" dirty="0"/>
          </a:p>
          <a:p>
            <a:r>
              <a:rPr lang="en-US" dirty="0"/>
              <a:t>Instrumented</a:t>
            </a:r>
            <a:br>
              <a:rPr lang="en-US" dirty="0"/>
            </a:br>
            <a:r>
              <a:rPr lang="en-US" dirty="0"/>
              <a:t>When lecturers take attendance in class, that data is captured and integrated with information from the school’s student records system, which includes data about individual students and courses. </a:t>
            </a:r>
            <a:br>
              <a:rPr lang="en-US" dirty="0"/>
            </a:br>
            <a:br>
              <a:rPr lang="en-US" dirty="0"/>
            </a:br>
            <a:r>
              <a:rPr lang="en-US" dirty="0"/>
              <a:t>Interconnected</a:t>
            </a:r>
            <a:br>
              <a:rPr lang="en-US" dirty="0"/>
            </a:br>
            <a:r>
              <a:rPr lang="en-US" dirty="0"/>
              <a:t>Web dashboards allow staff members to view information from several metrics across data systems in real time, enabling them to analyze and spot attendance patterns. Dashboards will soon enable students to access personalized timetables that show their attendance status in any course.</a:t>
            </a:r>
            <a:br>
              <a:rPr lang="en-US" dirty="0"/>
            </a:br>
            <a:br>
              <a:rPr lang="en-US" dirty="0"/>
            </a:br>
            <a:r>
              <a:rPr lang="en-US" dirty="0"/>
              <a:t>Intelligent</a:t>
            </a:r>
            <a:br>
              <a:rPr lang="en-US" dirty="0"/>
            </a:br>
            <a:r>
              <a:rPr lang="en-US" dirty="0"/>
              <a:t>Attendance data and information from the student records system are integrated and analyzed against predefined limits. When a student falls below a defined attendance threshold, the system alerts the student and prompts the learning development staff to intervene. As attendance information is integrated with other sources of data such as demographic, financial and course-related information, the college can potentially predict which students are at risk of dropping out and take preventive action.</a:t>
            </a:r>
          </a:p>
        </p:txBody>
      </p:sp>
      <p:sp>
        <p:nvSpPr>
          <p:cNvPr id="4" name="Slide Number Placeholder 3"/>
          <p:cNvSpPr>
            <a:spLocks noGrp="1"/>
          </p:cNvSpPr>
          <p:nvPr>
            <p:ph type="sldNum" sz="quarter" idx="10"/>
          </p:nvPr>
        </p:nvSpPr>
        <p:spPr/>
        <p:txBody>
          <a:bodyPr/>
          <a:lstStyle/>
          <a:p>
            <a:pPr>
              <a:defRPr/>
            </a:pPr>
            <a:fld id="{5C02F9A5-95D1-4E13-B5BE-E670C130145D}" type="slidenum">
              <a:rPr lang="en-US" smtClean="0"/>
              <a:pPr>
                <a:defRPr/>
              </a:pPr>
              <a:t>27</a:t>
            </a:fld>
            <a:endParaRPr lang="en-US"/>
          </a:p>
        </p:txBody>
      </p:sp>
    </p:spTree>
    <p:extLst>
      <p:ext uri="{BB962C8B-B14F-4D97-AF65-F5344CB8AC3E}">
        <p14:creationId xmlns:p14="http://schemas.microsoft.com/office/powerpoint/2010/main" val="66168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ヒラギノ角ゴ Pro W3" charset="-128"/>
              </a:rPr>
              <a:t>Smarter Planet Reference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Client Name: </a:t>
            </a:r>
            <a:r>
              <a:rPr lang="en-US" dirty="0"/>
              <a:t>Hamilton County Department of Education</a:t>
            </a:r>
            <a:endParaRPr lang="en-US" b="1" dirty="0"/>
          </a:p>
          <a:p>
            <a:r>
              <a:rPr lang="en-US" b="1" dirty="0">
                <a:ea typeface="ヒラギノ角ゴ Pro W3" charset="-128"/>
              </a:rPr>
              <a:t>CRDB link: </a:t>
            </a:r>
            <a:r>
              <a:rPr lang="en-US" dirty="0">
                <a:ea typeface="ヒラギノ角ゴ Pro W3" charset="-128"/>
              </a:rPr>
              <a:t>http://w3-01.ibm.com/sales/ssi/cgi-bin/ssialias?infotype=CR&amp;subtype=NA&amp;htmlfid=0GLOS-87MQKU&amp;appname=crmd</a:t>
            </a:r>
          </a:p>
          <a:p>
            <a:r>
              <a:rPr lang="en-US" b="1" dirty="0">
                <a:ea typeface="ヒラギノ角ゴ Pro W3" charset="-128"/>
              </a:rPr>
              <a:t>Public case study link: </a:t>
            </a:r>
            <a:r>
              <a:rPr lang="en-US" dirty="0">
                <a:ea typeface="ヒラギノ角ゴ Pro W3" charset="-128"/>
              </a:rPr>
              <a:t>http://www-01.ibm.com/software/success/cssdb.nsf/CS/SSAO-8M4JX8?OpenDocument&amp;Site=default&amp;cty=en_us</a:t>
            </a:r>
            <a:endParaRPr lang="en-US" dirty="0"/>
          </a:p>
          <a:p>
            <a:endParaRPr lang="en-US" dirty="0"/>
          </a:p>
          <a:p>
            <a:r>
              <a:rPr lang="en-US" dirty="0"/>
              <a:t>Instrumented</a:t>
            </a:r>
            <a:br>
              <a:rPr lang="en-US" dirty="0"/>
            </a:br>
            <a:r>
              <a:rPr lang="en-US" dirty="0"/>
              <a:t>Test scores and data on student attendance, behavior and demographics plus data on teacher qualifications and experience - a total of nearly 200 variables - is collected from 78 schools. The analysis is automated, with data compiled and models run overnight on a daily basis. Because the information is integrated into a single dataset, it is possible to track students' performance even if they move from one district to another within the county.</a:t>
            </a:r>
            <a:br>
              <a:rPr lang="en-US" dirty="0"/>
            </a:br>
            <a:br>
              <a:rPr lang="en-US" dirty="0"/>
            </a:br>
            <a:r>
              <a:rPr lang="en-US" dirty="0"/>
              <a:t>Interconnected</a:t>
            </a:r>
            <a:br>
              <a:rPr lang="en-US" dirty="0"/>
            </a:br>
            <a:r>
              <a:rPr lang="en-US" dirty="0"/>
              <a:t>Hamilton County administrators can track students' performance across the entire educational lifecycle, enabling them to better understand the leading indicators of future performance problems. The department merges and analyzes the data to provide teachers with daily profile updates for their students and classrooms. The solution can also provide custom reports, grade-level reports for grant applications and school-level demographic and behavior reports.</a:t>
            </a:r>
            <a:br>
              <a:rPr lang="en-US" dirty="0"/>
            </a:br>
            <a:br>
              <a:rPr lang="en-US" dirty="0"/>
            </a:br>
            <a:r>
              <a:rPr lang="en-US" dirty="0"/>
              <a:t>Intelligent</a:t>
            </a:r>
            <a:br>
              <a:rPr lang="en-US" dirty="0"/>
            </a:br>
            <a:r>
              <a:rPr lang="en-US" dirty="0"/>
              <a:t>Teachers now have deep insight into the needs of individual students and can adjust their teaching style to achieve the best results. The system identifies students who require customized or additional instruction and study time for certain subjects. In addition, by compensating teachers based on their ability to beat data-driven benchmarks, Hamilton County is using predictive analytics to encourage performance improvements for both teachers and students. </a:t>
            </a:r>
          </a:p>
        </p:txBody>
      </p:sp>
      <p:sp>
        <p:nvSpPr>
          <p:cNvPr id="4" name="Slide Number Placeholder 3"/>
          <p:cNvSpPr>
            <a:spLocks noGrp="1"/>
          </p:cNvSpPr>
          <p:nvPr>
            <p:ph type="sldNum" sz="quarter" idx="10"/>
          </p:nvPr>
        </p:nvSpPr>
        <p:spPr/>
        <p:txBody>
          <a:bodyPr/>
          <a:lstStyle/>
          <a:p>
            <a:pPr>
              <a:defRPr/>
            </a:pPr>
            <a:fld id="{5C02F9A5-95D1-4E13-B5BE-E670C130145D}" type="slidenum">
              <a:rPr lang="en-US" smtClean="0"/>
              <a:pPr>
                <a:defRPr/>
              </a:pPr>
              <a:t>28</a:t>
            </a:fld>
            <a:endParaRPr lang="en-US"/>
          </a:p>
        </p:txBody>
      </p:sp>
    </p:spTree>
    <p:extLst>
      <p:ext uri="{BB962C8B-B14F-4D97-AF65-F5344CB8AC3E}">
        <p14:creationId xmlns:p14="http://schemas.microsoft.com/office/powerpoint/2010/main" val="1346339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Client Name: </a:t>
            </a:r>
            <a:r>
              <a:rPr lang="en-US" dirty="0"/>
              <a:t>Bournemouth University</a:t>
            </a:r>
            <a:endParaRPr lang="en-US" b="1" dirty="0"/>
          </a:p>
          <a:p>
            <a:r>
              <a:rPr lang="en-US" b="1" dirty="0">
                <a:ea typeface="ヒラギノ角ゴ Pro W3" charset="-128"/>
              </a:rPr>
              <a:t>CRDB link: </a:t>
            </a:r>
            <a:r>
              <a:rPr lang="en-US" dirty="0">
                <a:ea typeface="ヒラギノ角ゴ Pro W3" charset="-128"/>
              </a:rPr>
              <a:t>http://w3-01.ibm.com/sales/ssi/cgi-bin/ssialias?infotype=CR&amp;subtype=NA&amp;htmlfid=0CRDD-8HSFQ2&amp;appname=crmd</a:t>
            </a:r>
          </a:p>
          <a:p>
            <a:r>
              <a:rPr lang="en-US" b="1" dirty="0">
                <a:ea typeface="ヒラギノ角ゴ Pro W3" charset="-128"/>
              </a:rPr>
              <a:t>Public case study link: </a:t>
            </a:r>
            <a:r>
              <a:rPr lang="en-US" dirty="0">
                <a:ea typeface="ヒラギノ角ゴ Pro W3" charset="-128"/>
              </a:rPr>
              <a:t>http://www-01.ibm.com/software/success/cssdb.nsf/CS/STRD-8G2DVQ?OpenDocument&amp;Site=default&amp;cty=en_us</a:t>
            </a:r>
            <a:endParaRPr lang="en-US" dirty="0"/>
          </a:p>
        </p:txBody>
      </p:sp>
      <p:sp>
        <p:nvSpPr>
          <p:cNvPr id="4" name="Slide Number Placeholder 3"/>
          <p:cNvSpPr>
            <a:spLocks noGrp="1"/>
          </p:cNvSpPr>
          <p:nvPr>
            <p:ph type="sldNum" sz="quarter" idx="10"/>
          </p:nvPr>
        </p:nvSpPr>
        <p:spPr/>
        <p:txBody>
          <a:bodyPr/>
          <a:lstStyle/>
          <a:p>
            <a:pPr>
              <a:defRPr/>
            </a:pPr>
            <a:fld id="{5C02F9A5-95D1-4E13-B5BE-E670C130145D}" type="slidenum">
              <a:rPr lang="en-US" smtClean="0"/>
              <a:pPr>
                <a:defRPr/>
              </a:pPr>
              <a:t>29</a:t>
            </a:fld>
            <a:endParaRPr lang="en-US"/>
          </a:p>
        </p:txBody>
      </p:sp>
    </p:spTree>
    <p:extLst>
      <p:ext uri="{BB962C8B-B14F-4D97-AF65-F5344CB8AC3E}">
        <p14:creationId xmlns:p14="http://schemas.microsoft.com/office/powerpoint/2010/main" val="3148251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ヒラギノ角ゴ Pro W3" charset="-128"/>
              </a:rPr>
              <a:t>Cross Brand &amp; Smarter Planet Reference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Client Name: </a:t>
            </a:r>
            <a:r>
              <a:rPr lang="en-US" b="0" dirty="0"/>
              <a:t>McMaster</a:t>
            </a:r>
            <a:r>
              <a:rPr lang="en-US" b="0" baseline="0" dirty="0"/>
              <a:t> University</a:t>
            </a:r>
            <a:endParaRPr lang="en-US" b="1" dirty="0"/>
          </a:p>
          <a:p>
            <a:r>
              <a:rPr lang="en-US" b="1" dirty="0">
                <a:ea typeface="ヒラギノ角ゴ Pro W3" charset="-128"/>
              </a:rPr>
              <a:t>CRDB link: </a:t>
            </a:r>
            <a:r>
              <a:rPr lang="en-US" dirty="0">
                <a:ea typeface="ヒラギノ角ゴ Pro W3" charset="-128"/>
              </a:rPr>
              <a:t>http://w3-01.ibm.com/sales/ssi/cgi-bin/ssialias?infotype=CR&amp;subtype=NA&amp;htmlfid=0CRDD-8ERP7S&amp;appname=crmd</a:t>
            </a:r>
          </a:p>
          <a:p>
            <a:r>
              <a:rPr lang="en-US" b="1" dirty="0">
                <a:ea typeface="ヒラギノ角ゴ Pro W3" charset="-128"/>
              </a:rPr>
              <a:t>Public case study link: </a:t>
            </a:r>
            <a:r>
              <a:rPr lang="en-US" dirty="0">
                <a:ea typeface="ヒラギノ角ゴ Pro W3" charset="-128"/>
              </a:rPr>
              <a:t>http://www-01.ibm.com/software/success/cssdb.nsf/CS/CCLE-8H5UAM?OpenDocument&amp;Site=default&amp;cty=en_us</a:t>
            </a:r>
          </a:p>
          <a:p>
            <a:endParaRPr lang="en-US" dirty="0"/>
          </a:p>
          <a:p>
            <a:r>
              <a:rPr lang="en-US" dirty="0"/>
              <a:t>Interconnected: </a:t>
            </a:r>
            <a:br>
              <a:rPr lang="en-US" dirty="0"/>
            </a:br>
            <a:br>
              <a:rPr lang="en-US" dirty="0"/>
            </a:br>
            <a:r>
              <a:rPr lang="en-US" dirty="0"/>
              <a:t>Collected data is stored in a central database and accessible by research and engineering, facilities management, faculty, and the student population.</a:t>
            </a:r>
            <a:br>
              <a:rPr lang="en-US" dirty="0"/>
            </a:br>
            <a:br>
              <a:rPr lang="en-US" dirty="0"/>
            </a:br>
            <a:br>
              <a:rPr lang="en-US" dirty="0"/>
            </a:br>
            <a:r>
              <a:rPr lang="en-US" dirty="0"/>
              <a:t>Intelligent: </a:t>
            </a:r>
            <a:br>
              <a:rPr lang="en-US" dirty="0"/>
            </a:br>
            <a:br>
              <a:rPr lang="en-US" dirty="0"/>
            </a:br>
            <a:r>
              <a:rPr lang="en-US" dirty="0"/>
              <a:t>The project is designed to automatically generate information that provides for:</a:t>
            </a:r>
            <a:br>
              <a:rPr lang="en-US" dirty="0"/>
            </a:br>
            <a:br>
              <a:rPr lang="en-US" dirty="0"/>
            </a:br>
            <a:r>
              <a:rPr lang="en-US" dirty="0"/>
              <a:t>- A web-enabled business intelligent dashboard for analyzing energy consumption, efficiency and greenhouse gas emission</a:t>
            </a:r>
            <a:br>
              <a:rPr lang="en-US" dirty="0"/>
            </a:br>
            <a:r>
              <a:rPr lang="en-US" dirty="0"/>
              <a:t>- Web-service-based analytics for computing energy efficiency, greenhouse gas emission rate including: data mining, regression analysis and statistical profiling </a:t>
            </a:r>
            <a:br>
              <a:rPr lang="en-US" dirty="0"/>
            </a:br>
            <a:r>
              <a:rPr lang="en-US" dirty="0"/>
              <a:t>- A web-service-based forecasting tool for energy consumption and greenhouse gas emission</a:t>
            </a:r>
            <a:br>
              <a:rPr lang="en-US" dirty="0"/>
            </a:br>
            <a:r>
              <a:rPr lang="en-US" dirty="0"/>
              <a:t>- Web-service-based simulation and training tool to provide “what if” capabilities for estimating the impact of energy-saving initiatives and behaviors on energy consumption and greenhouse gas emission</a:t>
            </a:r>
            <a:br>
              <a:rPr lang="en-US" dirty="0"/>
            </a:br>
            <a:r>
              <a:rPr lang="en-US" dirty="0"/>
              <a:t>- A web-service-based optimization tool to determine optimal management of energy uses and scheduling of energy consumption activities, taking into consideration energy pricing, peak demand and greenhouse gas emission</a:t>
            </a:r>
            <a:br>
              <a:rPr lang="en-US" dirty="0"/>
            </a:br>
            <a:r>
              <a:rPr lang="en-US" dirty="0"/>
              <a:t>- Dashboard to display at building entrances and interactions with the student body.</a:t>
            </a:r>
          </a:p>
        </p:txBody>
      </p:sp>
      <p:sp>
        <p:nvSpPr>
          <p:cNvPr id="4" name="Slide Number Placeholder 3"/>
          <p:cNvSpPr>
            <a:spLocks noGrp="1"/>
          </p:cNvSpPr>
          <p:nvPr>
            <p:ph type="sldNum" sz="quarter" idx="10"/>
          </p:nvPr>
        </p:nvSpPr>
        <p:spPr/>
        <p:txBody>
          <a:bodyPr/>
          <a:lstStyle/>
          <a:p>
            <a:pPr>
              <a:defRPr/>
            </a:pPr>
            <a:fld id="{5C02F9A5-95D1-4E13-B5BE-E670C130145D}" type="slidenum">
              <a:rPr lang="en-US" smtClean="0"/>
              <a:pPr>
                <a:defRPr/>
              </a:pPr>
              <a:t>30</a:t>
            </a:fld>
            <a:endParaRPr lang="en-US"/>
          </a:p>
        </p:txBody>
      </p:sp>
    </p:spTree>
    <p:extLst>
      <p:ext uri="{BB962C8B-B14F-4D97-AF65-F5344CB8AC3E}">
        <p14:creationId xmlns:p14="http://schemas.microsoft.com/office/powerpoint/2010/main" val="198433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ヒラギノ角ゴ Pro W3" charset="-128"/>
              </a:rPr>
              <a:t>Client</a:t>
            </a:r>
            <a:r>
              <a:rPr lang="en-US" b="1" baseline="0" dirty="0">
                <a:ea typeface="ヒラギノ角ゴ Pro W3" charset="-128"/>
              </a:rPr>
              <a:t> Name : </a:t>
            </a:r>
            <a:r>
              <a:rPr lang="en-US" dirty="0"/>
              <a:t>The Pennsylvania State University </a:t>
            </a:r>
            <a:endParaRPr lang="en-US" b="1" dirty="0">
              <a:ea typeface="ヒラギノ角ゴ Pro W3" charset="-128"/>
            </a:endParaRPr>
          </a:p>
          <a:p>
            <a:r>
              <a:rPr lang="en-US" b="1" dirty="0">
                <a:ea typeface="ヒラギノ角ゴ Pro W3" charset="-128"/>
              </a:rPr>
              <a:t>CRDB link: </a:t>
            </a:r>
            <a:r>
              <a:rPr lang="en-US" dirty="0">
                <a:ea typeface="ヒラギノ角ゴ Pro W3" charset="-128"/>
              </a:rPr>
              <a:t>http://w3-01.ibm.com/sales/ssi/cgi-bin/ssialias?infotype=CR&amp;subtype=NA&amp;htmlfid=0GLOS-84BD23&amp;appname=crmd</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1" dirty="0">
                <a:ea typeface="ヒラギノ角ゴ Pro W3" charset="-128"/>
              </a:rPr>
              <a:t>Public case study link: </a:t>
            </a:r>
            <a:r>
              <a:rPr lang="en-US" b="0" dirty="0">
                <a:ea typeface="ヒラギノ角ゴ Pro W3" charset="-128"/>
              </a:rPr>
              <a:t>http://www-01.ibm.com/software/success/cssdb.nsf/CS/LWIS-8PLNP6?OpenDocument&amp;Site=default&amp;cty=en_us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02F9A5-95D1-4E13-B5BE-E670C130145D}" type="slidenum">
              <a:rPr lang="en-US" smtClean="0"/>
              <a:pPr>
                <a:defRPr/>
              </a:pPr>
              <a:t>31</a:t>
            </a:fld>
            <a:endParaRPr lang="en-US"/>
          </a:p>
        </p:txBody>
      </p:sp>
    </p:spTree>
    <p:extLst>
      <p:ext uri="{BB962C8B-B14F-4D97-AF65-F5344CB8AC3E}">
        <p14:creationId xmlns:p14="http://schemas.microsoft.com/office/powerpoint/2010/main" val="253183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D9DE7D-CCD1-4D6A-88B4-3D68021F42D4}" type="slidenum">
              <a:rPr lang="ru-RU"/>
              <a:pPr>
                <a:spcBef>
                  <a:spcPct val="0"/>
                </a:spcBef>
              </a:pPr>
              <a:t>4</a:t>
            </a:fld>
            <a:endParaRPr lang="ru-RU"/>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atin typeface="Arial" panose="020B0604020202020204" pitchFamily="34" charset="0"/>
            </a:endParaRPr>
          </a:p>
        </p:txBody>
      </p:sp>
    </p:spTree>
    <p:extLst>
      <p:ext uri="{BB962C8B-B14F-4D97-AF65-F5344CB8AC3E}">
        <p14:creationId xmlns:p14="http://schemas.microsoft.com/office/powerpoint/2010/main" val="401422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63562A-E949-4E19-AD82-88A1597662AD}" type="slidenum">
              <a:rPr lang="ru-RU"/>
              <a:pPr>
                <a:spcBef>
                  <a:spcPct val="0"/>
                </a:spcBef>
              </a:pPr>
              <a:t>6</a:t>
            </a:fld>
            <a:endParaRPr lang="ru-RU"/>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dirty="0">
                <a:latin typeface="Arial" panose="020B0604020202020204" pitchFamily="34" charset="0"/>
              </a:rPr>
              <a:t>Ростелеком</a:t>
            </a:r>
          </a:p>
        </p:txBody>
      </p:sp>
    </p:spTree>
    <p:extLst>
      <p:ext uri="{BB962C8B-B14F-4D97-AF65-F5344CB8AC3E}">
        <p14:creationId xmlns:p14="http://schemas.microsoft.com/office/powerpoint/2010/main" val="427372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5BFBFF-6DCB-4CCC-9759-D5A20D6D1379}" type="slidenum">
              <a:rPr lang="ru-RU"/>
              <a:pPr>
                <a:spcBef>
                  <a:spcPct val="0"/>
                </a:spcBef>
              </a:pPr>
              <a:t>7</a:t>
            </a:fld>
            <a:endParaRPr lang="ru-RU"/>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latin typeface="Arial" panose="020B0604020202020204" pitchFamily="34" charset="0"/>
            </a:endParaRPr>
          </a:p>
        </p:txBody>
      </p:sp>
    </p:spTree>
    <p:extLst>
      <p:ext uri="{BB962C8B-B14F-4D97-AF65-F5344CB8AC3E}">
        <p14:creationId xmlns:p14="http://schemas.microsoft.com/office/powerpoint/2010/main" val="284665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3B12D0-EB80-45F5-B7FD-7FAAB9CE3E21}" type="slidenum">
              <a:rPr lang="ru-RU"/>
              <a:pPr>
                <a:spcBef>
                  <a:spcPct val="0"/>
                </a:spcBef>
              </a:pPr>
              <a:t>8</a:t>
            </a:fld>
            <a:endParaRPr lang="ru-RU"/>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latin typeface="Arial" panose="020B0604020202020204" pitchFamily="34" charset="0"/>
            </a:endParaRPr>
          </a:p>
        </p:txBody>
      </p:sp>
    </p:spTree>
    <p:extLst>
      <p:ext uri="{BB962C8B-B14F-4D97-AF65-F5344CB8AC3E}">
        <p14:creationId xmlns:p14="http://schemas.microsoft.com/office/powerpoint/2010/main" val="407699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D5BA23-7C6E-4157-B182-AE0DE6FB36A8}" type="slidenum">
              <a:rPr lang="ru-RU"/>
              <a:pPr>
                <a:spcBef>
                  <a:spcPct val="0"/>
                </a:spcBef>
              </a:pPr>
              <a:t>9</a:t>
            </a:fld>
            <a:endParaRPr lang="ru-RU"/>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latin typeface="Arial" panose="020B0604020202020204" pitchFamily="34" charset="0"/>
            </a:endParaRPr>
          </a:p>
        </p:txBody>
      </p:sp>
    </p:spTree>
    <p:extLst>
      <p:ext uri="{BB962C8B-B14F-4D97-AF65-F5344CB8AC3E}">
        <p14:creationId xmlns:p14="http://schemas.microsoft.com/office/powerpoint/2010/main" val="97170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F357B-FEBB-4A92-B57B-220BFC531ED6}" type="slidenum">
              <a:rPr lang="ru-RU"/>
              <a:pPr>
                <a:spcBef>
                  <a:spcPct val="0"/>
                </a:spcBef>
              </a:pPr>
              <a:t>10</a:t>
            </a:fld>
            <a:endParaRPr lang="ru-RU"/>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latin typeface="Arial" panose="020B0604020202020204" pitchFamily="34" charset="0"/>
            </a:endParaRPr>
          </a:p>
        </p:txBody>
      </p:sp>
    </p:spTree>
    <p:extLst>
      <p:ext uri="{BB962C8B-B14F-4D97-AF65-F5344CB8AC3E}">
        <p14:creationId xmlns:p14="http://schemas.microsoft.com/office/powerpoint/2010/main" val="380487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CEEA8C-DD69-462B-A98E-4F3659E7CE36}" type="slidenum">
              <a:rPr lang="ru-RU"/>
              <a:pPr>
                <a:spcBef>
                  <a:spcPct val="0"/>
                </a:spcBef>
              </a:pPr>
              <a:t>11</a:t>
            </a:fld>
            <a:endParaRPr lang="ru-RU"/>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5760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1B9F27-4400-4836-9311-812B3B82BEE7}" type="slidenum">
              <a:rPr lang="ru-RU"/>
              <a:pPr>
                <a:defRPr/>
              </a:pPr>
              <a:t>‹#›</a:t>
            </a:fld>
            <a:endParaRPr lang="ru-RU"/>
          </a:p>
        </p:txBody>
      </p:sp>
    </p:spTree>
    <p:extLst>
      <p:ext uri="{BB962C8B-B14F-4D97-AF65-F5344CB8AC3E}">
        <p14:creationId xmlns:p14="http://schemas.microsoft.com/office/powerpoint/2010/main" val="359396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62C3C9F-E581-4890-8B81-58979CF57723}" type="slidenum">
              <a:rPr lang="ru-RU"/>
              <a:pPr>
                <a:defRPr/>
              </a:pPr>
              <a:t>‹#›</a:t>
            </a:fld>
            <a:endParaRPr lang="ru-RU"/>
          </a:p>
        </p:txBody>
      </p:sp>
    </p:spTree>
    <p:extLst>
      <p:ext uri="{BB962C8B-B14F-4D97-AF65-F5344CB8AC3E}">
        <p14:creationId xmlns:p14="http://schemas.microsoft.com/office/powerpoint/2010/main" val="331737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2450" y="981075"/>
            <a:ext cx="1928813" cy="345598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116013" y="981075"/>
            <a:ext cx="5634037" cy="3455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742EE7-1C31-4ED5-A054-ABDAFAEA28DE}" type="slidenum">
              <a:rPr lang="ru-RU"/>
              <a:pPr>
                <a:defRPr/>
              </a:pPr>
              <a:t>‹#›</a:t>
            </a:fld>
            <a:endParaRPr lang="ru-RU"/>
          </a:p>
        </p:txBody>
      </p:sp>
    </p:spTree>
    <p:extLst>
      <p:ext uri="{BB962C8B-B14F-4D97-AF65-F5344CB8AC3E}">
        <p14:creationId xmlns:p14="http://schemas.microsoft.com/office/powerpoint/2010/main" val="222789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1913" y="981075"/>
            <a:ext cx="7499350" cy="576263"/>
          </a:xfrm>
        </p:spPr>
        <p:txBody>
          <a:bodyPr/>
          <a:lstStyle/>
          <a:p>
            <a:r>
              <a:rPr lang="en-US"/>
              <a:t>Click to edit Master title style</a:t>
            </a:r>
            <a:endParaRPr lang="ru-RU"/>
          </a:p>
        </p:txBody>
      </p:sp>
      <p:sp>
        <p:nvSpPr>
          <p:cNvPr id="3" name="Table Placeholder 2"/>
          <p:cNvSpPr>
            <a:spLocks noGrp="1"/>
          </p:cNvSpPr>
          <p:nvPr>
            <p:ph type="tbl" idx="1"/>
          </p:nvPr>
        </p:nvSpPr>
        <p:spPr>
          <a:xfrm>
            <a:off x="1116013" y="1600200"/>
            <a:ext cx="7704137" cy="28368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028770-B282-4F8E-8519-6BB6A2EE3C5C}" type="slidenum">
              <a:rPr lang="ru-RU"/>
              <a:pPr>
                <a:defRPr/>
              </a:pPr>
              <a:t>‹#›</a:t>
            </a:fld>
            <a:endParaRPr lang="ru-RU"/>
          </a:p>
        </p:txBody>
      </p:sp>
    </p:spTree>
    <p:extLst>
      <p:ext uri="{BB962C8B-B14F-4D97-AF65-F5344CB8AC3E}">
        <p14:creationId xmlns:p14="http://schemas.microsoft.com/office/powerpoint/2010/main" val="200723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22" name="Group 11"/>
          <p:cNvGrpSpPr>
            <a:grpSpLocks/>
          </p:cNvGrpSpPr>
          <p:nvPr userDrawn="1"/>
        </p:nvGrpSpPr>
        <p:grpSpPr bwMode="auto">
          <a:xfrm>
            <a:off x="8250238" y="631208"/>
            <a:ext cx="663575" cy="661988"/>
            <a:chOff x="8250767" y="685799"/>
            <a:chExt cx="662517" cy="662517"/>
          </a:xfrm>
        </p:grpSpPr>
        <p:sp>
          <p:nvSpPr>
            <p:cNvPr id="23" name="Oval 20"/>
            <p:cNvSpPr>
              <a:spLocks noChangeArrowheads="1"/>
            </p:cNvSpPr>
            <p:nvPr/>
          </p:nvSpPr>
          <p:spPr bwMode="auto">
            <a:xfrm>
              <a:off x="8250767" y="685799"/>
              <a:ext cx="662517" cy="662517"/>
            </a:xfrm>
            <a:prstGeom prst="ellipse">
              <a:avLst/>
            </a:prstGeom>
            <a:solidFill>
              <a:srgbClr val="00649D"/>
            </a:solidFill>
            <a:ln w="28575">
              <a:solidFill>
                <a:srgbClr val="FFFFFF"/>
              </a:solidFill>
              <a:round/>
              <a:headEnd/>
              <a:tailEnd/>
            </a:ln>
          </p:spPr>
          <p:txBody>
            <a:bodyPr/>
            <a:lstStyle/>
            <a:p>
              <a:endParaRPr lang="en-US"/>
            </a:p>
          </p:txBody>
        </p:sp>
        <p:pic>
          <p:nvPicPr>
            <p:cNvPr id="24" name="Picture 24" descr="CustomerCare_icon.png"/>
            <p:cNvPicPr>
              <a:picLocks noChangeAspect="1"/>
            </p:cNvPicPr>
            <p:nvPr/>
          </p:nvPicPr>
          <p:blipFill>
            <a:blip r:embed="rId2" cstate="print"/>
            <a:srcRect/>
            <a:stretch>
              <a:fillRect/>
            </a:stretch>
          </p:blipFill>
          <p:spPr bwMode="auto">
            <a:xfrm>
              <a:off x="8361892" y="888323"/>
              <a:ext cx="469282" cy="245683"/>
            </a:xfrm>
            <a:prstGeom prst="rect">
              <a:avLst/>
            </a:prstGeom>
            <a:noFill/>
            <a:ln w="9525">
              <a:noFill/>
              <a:miter lim="800000"/>
              <a:headEnd/>
              <a:tailEnd/>
            </a:ln>
          </p:spPr>
        </p:pic>
      </p:grpSp>
      <p:sp>
        <p:nvSpPr>
          <p:cNvPr id="7" name="Rectangle 7"/>
          <p:cNvSpPr>
            <a:spLocks noChangeArrowheads="1"/>
          </p:cNvSpPr>
          <p:nvPr userDrawn="1"/>
        </p:nvSpPr>
        <p:spPr bwMode="auto">
          <a:xfrm>
            <a:off x="304800" y="1520825"/>
            <a:ext cx="5562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sz="1400" b="1">
              <a:solidFill>
                <a:schemeClr val="tx1"/>
              </a:solidFill>
            </a:endParaRPr>
          </a:p>
        </p:txBody>
      </p:sp>
      <p:sp>
        <p:nvSpPr>
          <p:cNvPr id="8" name="Rectangle 1"/>
          <p:cNvSpPr>
            <a:spLocks noChangeArrowheads="1"/>
          </p:cNvSpPr>
          <p:nvPr userDrawn="1"/>
        </p:nvSpPr>
        <p:spPr bwMode="auto">
          <a:xfrm>
            <a:off x="5943600" y="1450975"/>
            <a:ext cx="2895600" cy="4911725"/>
          </a:xfrm>
          <a:prstGeom prst="rect">
            <a:avLst/>
          </a:prstGeom>
          <a:noFill/>
          <a:ln w="126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Title 1"/>
          <p:cNvSpPr>
            <a:spLocks noGrp="1"/>
          </p:cNvSpPr>
          <p:nvPr>
            <p:ph type="title"/>
          </p:nvPr>
        </p:nvSpPr>
        <p:spPr>
          <a:xfrm>
            <a:off x="373063" y="605600"/>
            <a:ext cx="8466137" cy="397032"/>
          </a:xfrm>
          <a:noFill/>
          <a:ln w="9525" algn="ctr">
            <a:noFill/>
            <a:miter lim="800000"/>
            <a:headEnd/>
            <a:tailEnd/>
          </a:ln>
        </p:spPr>
        <p:txBody>
          <a:bodyPr lIns="0" rIns="0">
            <a:spAutoFit/>
          </a:bodyPr>
          <a:lstStyle>
            <a:lvl1pPr>
              <a:defRPr lang="en-US" kern="1200">
                <a:solidFill>
                  <a:schemeClr val="accent1"/>
                </a:solidFill>
                <a:latin typeface="Arial" pitchFamily="34" charset="0"/>
                <a:ea typeface="ＭＳ Ｐゴシック" pitchFamily="34" charset="-128"/>
                <a:cs typeface="+mn-cs"/>
              </a:defRPr>
            </a:lvl1pPr>
          </a:lstStyle>
          <a:p>
            <a:pPr lvl="0"/>
            <a:r>
              <a:rPr lang="en-US" dirty="0"/>
              <a:t>Click to edit Master title style</a:t>
            </a:r>
          </a:p>
        </p:txBody>
      </p:sp>
      <p:sp>
        <p:nvSpPr>
          <p:cNvPr id="10" name="Text Placeholder 12"/>
          <p:cNvSpPr>
            <a:spLocks noGrp="1"/>
          </p:cNvSpPr>
          <p:nvPr>
            <p:ph type="body" sz="quarter" idx="13"/>
          </p:nvPr>
        </p:nvSpPr>
        <p:spPr>
          <a:xfrm>
            <a:off x="304800" y="990600"/>
            <a:ext cx="8534399" cy="341632"/>
          </a:xfrm>
          <a:noFill/>
        </p:spPr>
        <p:txBody>
          <a:bodyPr rtlCol="0">
            <a:spAutoFit/>
          </a:bodyPr>
          <a:lstStyle>
            <a:lvl1pPr marL="0" indent="0">
              <a:buNone/>
              <a:defRPr lang="en-US" sz="1800" i="1" kern="1200" dirty="0">
                <a:latin typeface="Arial" pitchFamily="34" charset="0"/>
                <a:ea typeface="ＭＳ Ｐゴシック" pitchFamily="34" charset="-128"/>
                <a:cs typeface="+mn-cs"/>
              </a:defRPr>
            </a:lvl1pPr>
          </a:lstStyle>
          <a:p>
            <a:pPr lvl="0"/>
            <a:r>
              <a:rPr lang="en-US" dirty="0"/>
              <a:t>Click to edit Master text styles</a:t>
            </a:r>
          </a:p>
        </p:txBody>
      </p:sp>
      <p:sp>
        <p:nvSpPr>
          <p:cNvPr id="12" name="Text Placeholder 14"/>
          <p:cNvSpPr>
            <a:spLocks noGrp="1"/>
          </p:cNvSpPr>
          <p:nvPr>
            <p:ph type="body" sz="quarter" idx="14"/>
          </p:nvPr>
        </p:nvSpPr>
        <p:spPr>
          <a:xfrm>
            <a:off x="5943600" y="1451728"/>
            <a:ext cx="2895600" cy="258532"/>
          </a:xfrm>
          <a:noFill/>
        </p:spPr>
        <p:txBody>
          <a:bodyPr rtlCol="0">
            <a:spAutoFit/>
          </a:bodyPr>
          <a:lstStyle>
            <a:lvl1pPr marL="0" indent="0">
              <a:buNone/>
              <a:defRPr lang="en-US" sz="1200" i="1" kern="1200" dirty="0" smtClean="0">
                <a:latin typeface="Arial" pitchFamily="34" charset="0"/>
                <a:ea typeface="ＭＳ Ｐゴシック" pitchFamily="34" charset="-128"/>
                <a:cs typeface="Arial" pitchFamily="34" charset="0"/>
              </a:defRPr>
            </a:lvl1pPr>
          </a:lstStyle>
          <a:p>
            <a:pPr lvl="0"/>
            <a:r>
              <a:rPr lang="en-US" dirty="0"/>
              <a:t>Click to edit Master text styles</a:t>
            </a:r>
          </a:p>
        </p:txBody>
      </p:sp>
      <p:sp>
        <p:nvSpPr>
          <p:cNvPr id="13" name="Text Placeholder 12"/>
          <p:cNvSpPr>
            <a:spLocks noGrp="1"/>
          </p:cNvSpPr>
          <p:nvPr>
            <p:ph type="body" sz="quarter" idx="18"/>
          </p:nvPr>
        </p:nvSpPr>
        <p:spPr>
          <a:xfrm>
            <a:off x="6324600" y="4136010"/>
            <a:ext cx="2133600" cy="276999"/>
          </a:xfrm>
          <a:noFill/>
          <a:ln w="12700">
            <a:solidFill>
              <a:srgbClr val="000000"/>
            </a:solidFill>
            <a:miter lim="800000"/>
            <a:headEnd/>
            <a:tailEnd/>
          </a:ln>
        </p:spPr>
        <p:txBody>
          <a:bodyPr>
            <a:spAutoFit/>
          </a:bodyPr>
          <a:lstStyle>
            <a:lvl1pPr marL="0" marR="0" indent="0" algn="l" defTabSz="914400" rtl="0" eaLnBrk="1" fontAlgn="base" latinLnBrk="0" hangingPunct="1">
              <a:lnSpc>
                <a:spcPct val="100000"/>
              </a:lnSpc>
              <a:spcBef>
                <a:spcPct val="25000"/>
              </a:spcBef>
              <a:spcAft>
                <a:spcPct val="0"/>
              </a:spcAft>
              <a:buClr>
                <a:srgbClr val="000000"/>
              </a:buClr>
              <a:buSzPct val="100000"/>
              <a:buFont typeface="Wingdings" pitchFamily="2" charset="2"/>
              <a:buNone/>
              <a:tabLst/>
              <a:defRPr lang="en-US" sz="1200" b="0" kern="1200" baseline="0">
                <a:solidFill>
                  <a:srgbClr val="000000"/>
                </a:solidFill>
                <a:latin typeface="Arial" pitchFamily="34" charset="0"/>
                <a:ea typeface="Adobe Ming Std L"/>
                <a:cs typeface="Adobe Ming Std L"/>
              </a:defRPr>
            </a:lvl1pPr>
          </a:lstStyle>
          <a:p>
            <a:pPr lvl="0"/>
            <a:endParaRPr lang="en-US" dirty="0"/>
          </a:p>
        </p:txBody>
      </p:sp>
      <p:sp>
        <p:nvSpPr>
          <p:cNvPr id="15" name="Rectangle 3"/>
          <p:cNvSpPr>
            <a:spLocks noGrp="1" noChangeArrowheads="1"/>
          </p:cNvSpPr>
          <p:nvPr>
            <p:ph type="subTitle" idx="1"/>
          </p:nvPr>
        </p:nvSpPr>
        <p:spPr>
          <a:xfrm>
            <a:off x="304800" y="1447800"/>
            <a:ext cx="5562600" cy="5262979"/>
          </a:xfrm>
          <a:noFill/>
        </p:spPr>
        <p:txBody>
          <a:bodyPr rtlCol="0">
            <a:spAutoFit/>
          </a:bodyPr>
          <a:lstStyle>
            <a:lvl1pPr marL="0" marR="0" indent="0" algn="l" defTabSz="914400" rtl="0" eaLnBrk="0" fontAlgn="base" latinLnBrk="0" hangingPunct="0">
              <a:lnSpc>
                <a:spcPct val="100000"/>
              </a:lnSpc>
              <a:spcBef>
                <a:spcPts val="0"/>
              </a:spcBef>
              <a:spcAft>
                <a:spcPts val="0"/>
              </a:spcAft>
              <a:buClr>
                <a:schemeClr val="tx1"/>
              </a:buClr>
              <a:buSzTx/>
              <a:buFont typeface="Wingdings" pitchFamily="2" charset="2"/>
              <a:buNone/>
              <a:tabLst/>
              <a:defRPr lang="en-US" altLang="ja-JP" sz="1400" kern="1200" noProof="0" dirty="0" smtClean="0">
                <a:solidFill>
                  <a:schemeClr val="tx1"/>
                </a:solidFill>
                <a:latin typeface="Arial" pitchFamily="34" charset="0"/>
                <a:ea typeface="Arial Unicode MS" pitchFamily="34" charset="-128"/>
                <a:cs typeface="Arial" pitchFamily="34" charset="0"/>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p:txBody>
      </p:sp>
      <p:sp>
        <p:nvSpPr>
          <p:cNvPr id="16" name="Slide Number Placeholder 2"/>
          <p:cNvSpPr>
            <a:spLocks noGrp="1"/>
          </p:cNvSpPr>
          <p:nvPr>
            <p:ph type="sldNum" sz="quarter" idx="19"/>
          </p:nvPr>
        </p:nvSpPr>
        <p:spPr/>
        <p:txBody>
          <a:bodyPr/>
          <a:lstStyle>
            <a:lvl1pPr>
              <a:defRPr/>
            </a:lvl1pPr>
          </a:lstStyle>
          <a:p>
            <a:pPr>
              <a:defRPr/>
            </a:pPr>
            <a:fld id="{A5139E28-FED7-4A99-AF98-F911B88B893A}" type="slidenum">
              <a:rPr lang="en-US"/>
              <a:pPr>
                <a:defRPr/>
              </a:pPr>
              <a:t>‹#›</a:t>
            </a:fld>
            <a:endParaRPr lang="en-US"/>
          </a:p>
        </p:txBody>
      </p:sp>
      <p:sp>
        <p:nvSpPr>
          <p:cNvPr id="17" name="Footer Placeholder 3"/>
          <p:cNvSpPr>
            <a:spLocks noGrp="1"/>
          </p:cNvSpPr>
          <p:nvPr>
            <p:ph type="ftr" sz="quarter" idx="20"/>
          </p:nvPr>
        </p:nvSpPr>
        <p:spPr>
          <a:xfrm>
            <a:off x="3429000" y="6537325"/>
            <a:ext cx="2286000" cy="184150"/>
          </a:xfrm>
          <a:prstGeom prst="rect">
            <a:avLst/>
          </a:prstGeom>
        </p:spPr>
        <p:txBody>
          <a:bodyPr/>
          <a:lstStyle>
            <a:lvl1pPr>
              <a:defRPr/>
            </a:lvl1pPr>
          </a:lstStyle>
          <a:p>
            <a:pPr>
              <a:defRPr/>
            </a:pPr>
            <a:r>
              <a:rPr lang="en-US"/>
              <a:t>IBM Confidential	© 2012 IBM Corporation</a:t>
            </a:r>
            <a:endParaRPr lang="en-US" sz="1800"/>
          </a:p>
          <a:p>
            <a:pPr>
              <a:defRPr/>
            </a:pPr>
            <a:endParaRPr lang="en-US"/>
          </a:p>
        </p:txBody>
      </p:sp>
      <p:sp>
        <p:nvSpPr>
          <p:cNvPr id="18" name="Date Placeholder 4"/>
          <p:cNvSpPr>
            <a:spLocks noGrp="1"/>
          </p:cNvSpPr>
          <p:nvPr>
            <p:ph type="dt" sz="half" idx="21"/>
          </p:nvPr>
        </p:nvSpPr>
        <p:spPr/>
        <p:txBody>
          <a:bodyPr/>
          <a:lstStyle>
            <a:lvl1pPr>
              <a:defRPr/>
            </a:lvl1pPr>
          </a:lstStyle>
          <a:p>
            <a:pPr>
              <a:defRPr/>
            </a:pPr>
            <a:fld id="{E25BEF91-E4E0-462C-9791-F5193F624AC9}" type="datetime1">
              <a:rPr lang="en-US"/>
              <a:pPr>
                <a:defRPr/>
              </a:pPr>
              <a:t>11/28/2016</a:t>
            </a:fld>
            <a:endParaRPr lang="en-US"/>
          </a:p>
        </p:txBody>
      </p:sp>
    </p:spTree>
    <p:extLst>
      <p:ext uri="{BB962C8B-B14F-4D97-AF65-F5344CB8AC3E}">
        <p14:creationId xmlns:p14="http://schemas.microsoft.com/office/powerpoint/2010/main" val="232834552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New">
    <p:spTree>
      <p:nvGrpSpPr>
        <p:cNvPr id="1" name=""/>
        <p:cNvGrpSpPr/>
        <p:nvPr/>
      </p:nvGrpSpPr>
      <p:grpSpPr>
        <a:xfrm>
          <a:off x="0" y="0"/>
          <a:ext cx="0" cy="0"/>
          <a:chOff x="0" y="0"/>
          <a:chExt cx="0" cy="0"/>
        </a:xfrm>
      </p:grpSpPr>
      <p:sp>
        <p:nvSpPr>
          <p:cNvPr id="2" name="Title 1"/>
          <p:cNvSpPr>
            <a:spLocks noGrp="1"/>
          </p:cNvSpPr>
          <p:nvPr>
            <p:ph type="title"/>
          </p:nvPr>
        </p:nvSpPr>
        <p:spPr>
          <a:xfrm>
            <a:off x="179388" y="593726"/>
            <a:ext cx="8336815" cy="441534"/>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9B80C834-EA69-4D22-B963-C43701254EC6}" type="slidenum">
              <a:rPr lang="en-US" smtClean="0"/>
              <a:pPr>
                <a:defRPr/>
              </a:pPr>
              <a:t>‹#›</a:t>
            </a:fld>
            <a:endParaRPr lang="en-US"/>
          </a:p>
        </p:txBody>
      </p:sp>
      <p:sp>
        <p:nvSpPr>
          <p:cNvPr id="4" name="Date Placeholder 3"/>
          <p:cNvSpPr>
            <a:spLocks noGrp="1"/>
          </p:cNvSpPr>
          <p:nvPr>
            <p:ph type="dt" sz="half" idx="11"/>
          </p:nvPr>
        </p:nvSpPr>
        <p:spPr/>
        <p:txBody>
          <a:bodyPr/>
          <a:lstStyle/>
          <a:p>
            <a:pPr>
              <a:defRPr/>
            </a:pPr>
            <a:fld id="{D6C3CFC7-E466-47C9-8D9D-294DF618DB25}" type="datetime1">
              <a:rPr lang="en-US" smtClean="0"/>
              <a:pPr>
                <a:defRPr/>
              </a:pPr>
              <a:t>11/28/2016</a:t>
            </a:fld>
            <a:endParaRPr lang="en-CA"/>
          </a:p>
        </p:txBody>
      </p:sp>
      <p:grpSp>
        <p:nvGrpSpPr>
          <p:cNvPr id="5" name="Group 4"/>
          <p:cNvGrpSpPr/>
          <p:nvPr userDrawn="1"/>
        </p:nvGrpSpPr>
        <p:grpSpPr>
          <a:xfrm>
            <a:off x="8328023" y="731253"/>
            <a:ext cx="606425" cy="608012"/>
            <a:chOff x="2411413" y="1052513"/>
            <a:chExt cx="606425" cy="608012"/>
          </a:xfrm>
        </p:grpSpPr>
        <p:sp>
          <p:nvSpPr>
            <p:cNvPr id="6" name="Oval 5"/>
            <p:cNvSpPr>
              <a:spLocks noChangeArrowheads="1"/>
            </p:cNvSpPr>
            <p:nvPr/>
          </p:nvSpPr>
          <p:spPr bwMode="auto">
            <a:xfrm>
              <a:off x="2411413" y="1052513"/>
              <a:ext cx="606425" cy="608012"/>
            </a:xfrm>
            <a:prstGeom prst="ellipse">
              <a:avLst/>
            </a:prstGeom>
            <a:solidFill>
              <a:srgbClr val="00649D"/>
            </a:solidFill>
            <a:ln w="28575">
              <a:solidFill>
                <a:srgbClr val="FFFFFF"/>
              </a:solidFill>
              <a:round/>
              <a:headEnd/>
              <a:tailEnd/>
            </a:ln>
          </p:spPr>
          <p:txBody>
            <a:bodyPr/>
            <a:lstStyle/>
            <a:p>
              <a:endParaRPr lang="en-US" sz="1400">
                <a:ea typeface="ＭＳ Ｐゴシック" pitchFamily="34" charset="-128"/>
              </a:endParaRPr>
            </a:p>
          </p:txBody>
        </p:sp>
        <p:pic>
          <p:nvPicPr>
            <p:cNvPr id="7" name="Picture 24" descr="Handshak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196975"/>
              <a:ext cx="485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12"/>
          <p:cNvSpPr>
            <a:spLocks noGrp="1"/>
          </p:cNvSpPr>
          <p:nvPr>
            <p:ph type="body" sz="quarter" idx="13"/>
          </p:nvPr>
        </p:nvSpPr>
        <p:spPr>
          <a:xfrm>
            <a:off x="304800" y="990600"/>
            <a:ext cx="8534399" cy="369332"/>
          </a:xfrm>
          <a:noFill/>
        </p:spPr>
        <p:txBody>
          <a:bodyPr wrap="square" rtlCol="0">
            <a:spAutoFit/>
          </a:bodyPr>
          <a:lstStyle>
            <a:lvl1pPr marL="0" indent="0">
              <a:buNone/>
              <a:defRPr lang="en-US" sz="1800" i="1" kern="1200" dirty="0">
                <a:latin typeface="Arial" pitchFamily="34" charset="0"/>
                <a:ea typeface="ＭＳ Ｐゴシック" pitchFamily="34" charset="-128"/>
                <a:cs typeface="+mn-cs"/>
              </a:defRPr>
            </a:lvl1pPr>
          </a:lstStyle>
          <a:p>
            <a:pPr lvl="0"/>
            <a:r>
              <a:rPr lang="en-US" dirty="0"/>
              <a:t>Click to edit Master text styles</a:t>
            </a:r>
          </a:p>
        </p:txBody>
      </p:sp>
      <p:sp>
        <p:nvSpPr>
          <p:cNvPr id="10" name="Rectangle 3"/>
          <p:cNvSpPr>
            <a:spLocks noGrp="1" noChangeArrowheads="1"/>
          </p:cNvSpPr>
          <p:nvPr>
            <p:ph type="subTitle" idx="1"/>
          </p:nvPr>
        </p:nvSpPr>
        <p:spPr>
          <a:xfrm>
            <a:off x="304800" y="1447800"/>
            <a:ext cx="5562600" cy="5262979"/>
          </a:xfrm>
          <a:noFill/>
        </p:spPr>
        <p:txBody>
          <a:bodyPr rtlCol="0">
            <a:spAutoFit/>
          </a:bodyPr>
          <a:lstStyle>
            <a:lvl1pPr marL="0" marR="0" indent="0" algn="l" defTabSz="914400" rtl="0" eaLnBrk="0" fontAlgn="base" latinLnBrk="0" hangingPunct="0">
              <a:lnSpc>
                <a:spcPct val="100000"/>
              </a:lnSpc>
              <a:spcBef>
                <a:spcPts val="0"/>
              </a:spcBef>
              <a:spcAft>
                <a:spcPts val="0"/>
              </a:spcAft>
              <a:buClr>
                <a:schemeClr val="tx1"/>
              </a:buClr>
              <a:buSzTx/>
              <a:buFont typeface="Wingdings" pitchFamily="2" charset="2"/>
              <a:buNone/>
              <a:tabLst/>
              <a:defRPr lang="en-US" altLang="ja-JP" sz="1400" kern="1200" noProof="0" dirty="0" smtClean="0">
                <a:solidFill>
                  <a:schemeClr val="tx1"/>
                </a:solidFill>
                <a:latin typeface="Arial" pitchFamily="34" charset="0"/>
                <a:ea typeface="Arial Unicode MS" pitchFamily="34" charset="-128"/>
                <a:cs typeface="Arial" pitchFamily="34" charset="0"/>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p:txBody>
      </p:sp>
      <p:sp>
        <p:nvSpPr>
          <p:cNvPr id="11" name="Rectangle 1"/>
          <p:cNvSpPr>
            <a:spLocks noChangeArrowheads="1"/>
          </p:cNvSpPr>
          <p:nvPr userDrawn="1"/>
        </p:nvSpPr>
        <p:spPr bwMode="auto">
          <a:xfrm>
            <a:off x="6038848" y="1512390"/>
            <a:ext cx="2895600" cy="4915706"/>
          </a:xfrm>
          <a:prstGeom prst="rect">
            <a:avLst/>
          </a:prstGeom>
          <a:noFill/>
          <a:ln w="126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Text Placeholder 14"/>
          <p:cNvSpPr>
            <a:spLocks noGrp="1"/>
          </p:cNvSpPr>
          <p:nvPr>
            <p:ph type="body" sz="quarter" idx="14"/>
          </p:nvPr>
        </p:nvSpPr>
        <p:spPr>
          <a:xfrm>
            <a:off x="6038848" y="1512390"/>
            <a:ext cx="2895600" cy="258532"/>
          </a:xfrm>
          <a:noFill/>
        </p:spPr>
        <p:txBody>
          <a:bodyPr rtlCol="0">
            <a:spAutoFit/>
          </a:bodyPr>
          <a:lstStyle>
            <a:lvl1pPr marL="0" indent="0">
              <a:buNone/>
              <a:defRPr lang="en-US" sz="1200" i="1" kern="1200" dirty="0" smtClean="0">
                <a:latin typeface="Arial" pitchFamily="34" charset="0"/>
                <a:ea typeface="ＭＳ Ｐゴシック" pitchFamily="34" charset="-128"/>
                <a:cs typeface="Arial" pitchFamily="34" charset="0"/>
              </a:defRPr>
            </a:lvl1pPr>
          </a:lstStyle>
          <a:p>
            <a:pPr lvl="0"/>
            <a:r>
              <a:rPr lang="en-US" dirty="0"/>
              <a:t>Click to edit Master text styles</a:t>
            </a:r>
          </a:p>
        </p:txBody>
      </p:sp>
      <p:sp>
        <p:nvSpPr>
          <p:cNvPr id="14" name="Text Placeholder 12"/>
          <p:cNvSpPr>
            <a:spLocks noGrp="1"/>
          </p:cNvSpPr>
          <p:nvPr>
            <p:ph type="body" sz="quarter" idx="18"/>
          </p:nvPr>
        </p:nvSpPr>
        <p:spPr>
          <a:xfrm>
            <a:off x="6419848" y="3104348"/>
            <a:ext cx="2133600" cy="276999"/>
          </a:xfrm>
          <a:noFill/>
          <a:ln w="12700">
            <a:solidFill>
              <a:srgbClr val="000000"/>
            </a:solidFill>
            <a:miter lim="800000"/>
            <a:headEnd/>
            <a:tailEnd/>
          </a:ln>
        </p:spPr>
        <p:txBody>
          <a:bodyPr>
            <a:spAutoFit/>
          </a:bodyPr>
          <a:lstStyle>
            <a:lvl1pPr marL="0" marR="0" indent="0" algn="l" defTabSz="914400" rtl="0" eaLnBrk="0" fontAlgn="base" latinLnBrk="0" hangingPunct="0">
              <a:lnSpc>
                <a:spcPct val="100000"/>
              </a:lnSpc>
              <a:spcBef>
                <a:spcPct val="50000"/>
              </a:spcBef>
              <a:spcAft>
                <a:spcPct val="0"/>
              </a:spcAft>
              <a:buClr>
                <a:schemeClr val="tx1"/>
              </a:buClr>
              <a:buSzTx/>
              <a:buFont typeface="Wingdings" pitchFamily="2" charset="2"/>
              <a:buNone/>
              <a:tabLst/>
              <a:defRPr lang="en-US" sz="1200" b="0" kern="1200" baseline="0" dirty="0">
                <a:solidFill>
                  <a:srgbClr val="000000"/>
                </a:solidFill>
                <a:latin typeface="Arial" pitchFamily="34" charset="0"/>
                <a:ea typeface="Adobe Ming Std L"/>
                <a:cs typeface="Arial" pitchFamily="34" charset="0"/>
              </a:defRPr>
            </a:lvl1pPr>
          </a:lstStyle>
          <a:p>
            <a:pPr lvl="0"/>
            <a:endParaRPr lang="en-US" dirty="0"/>
          </a:p>
        </p:txBody>
      </p:sp>
    </p:spTree>
    <p:extLst>
      <p:ext uri="{BB962C8B-B14F-4D97-AF65-F5344CB8AC3E}">
        <p14:creationId xmlns:p14="http://schemas.microsoft.com/office/powerpoint/2010/main" val="285954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549915"/>
            <a:ext cx="7850614" cy="576263"/>
          </a:xfrm>
        </p:spPr>
        <p:txBody>
          <a:bodyPr/>
          <a:lstStyle>
            <a:lvl1pPr>
              <a:defRPr/>
            </a:lvl1pPr>
          </a:lstStyle>
          <a:p>
            <a:r>
              <a:rPr lang="en-US" dirty="0"/>
              <a:t>Click to edit Master title style</a:t>
            </a:r>
            <a:endParaRPr lang="ru-R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63F5754-3F6C-498E-A8BC-12CF7B4D7542}" type="slidenum">
              <a:rPr lang="ru-RU"/>
              <a:pPr>
                <a:defRPr/>
              </a:pPr>
              <a:t>‹#›</a:t>
            </a:fld>
            <a:endParaRPr lang="ru-RU"/>
          </a:p>
        </p:txBody>
      </p:sp>
    </p:spTree>
    <p:extLst>
      <p:ext uri="{BB962C8B-B14F-4D97-AF65-F5344CB8AC3E}">
        <p14:creationId xmlns:p14="http://schemas.microsoft.com/office/powerpoint/2010/main" val="109314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E14802-BE47-40E5-80AF-0BD7188269ED}" type="slidenum">
              <a:rPr lang="ru-RU"/>
              <a:pPr>
                <a:defRPr/>
              </a:pPr>
              <a:t>‹#›</a:t>
            </a:fld>
            <a:endParaRPr lang="ru-RU"/>
          </a:p>
        </p:txBody>
      </p:sp>
    </p:spTree>
    <p:extLst>
      <p:ext uri="{BB962C8B-B14F-4D97-AF65-F5344CB8AC3E}">
        <p14:creationId xmlns:p14="http://schemas.microsoft.com/office/powerpoint/2010/main" val="297695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116013" y="1600200"/>
            <a:ext cx="3775075" cy="283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043488" y="1600200"/>
            <a:ext cx="3776662" cy="283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696BE7B-A3B9-46BF-BA32-2CA48E618394}" type="slidenum">
              <a:rPr lang="ru-RU"/>
              <a:pPr>
                <a:defRPr/>
              </a:pPr>
              <a:t>‹#›</a:t>
            </a:fld>
            <a:endParaRPr lang="ru-RU"/>
          </a:p>
        </p:txBody>
      </p:sp>
    </p:spTree>
    <p:extLst>
      <p:ext uri="{BB962C8B-B14F-4D97-AF65-F5344CB8AC3E}">
        <p14:creationId xmlns:p14="http://schemas.microsoft.com/office/powerpoint/2010/main" val="12054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0CCBD3-4C0F-46A6-8DCF-1C625F637D42}" type="slidenum">
              <a:rPr lang="ru-RU"/>
              <a:pPr>
                <a:defRPr/>
              </a:pPr>
              <a:t>‹#›</a:t>
            </a:fld>
            <a:endParaRPr lang="ru-RU"/>
          </a:p>
        </p:txBody>
      </p:sp>
    </p:spTree>
    <p:extLst>
      <p:ext uri="{BB962C8B-B14F-4D97-AF65-F5344CB8AC3E}">
        <p14:creationId xmlns:p14="http://schemas.microsoft.com/office/powerpoint/2010/main" val="134938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DC9235C-EA79-4899-A11D-0BB562F6FC5A}" type="slidenum">
              <a:rPr lang="ru-RU"/>
              <a:pPr>
                <a:defRPr/>
              </a:pPr>
              <a:t>‹#›</a:t>
            </a:fld>
            <a:endParaRPr lang="ru-RU"/>
          </a:p>
        </p:txBody>
      </p:sp>
    </p:spTree>
    <p:extLst>
      <p:ext uri="{BB962C8B-B14F-4D97-AF65-F5344CB8AC3E}">
        <p14:creationId xmlns:p14="http://schemas.microsoft.com/office/powerpoint/2010/main" val="21401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CBDA875-D2A8-4FFE-89B9-DF9C0CA593C0}" type="slidenum">
              <a:rPr lang="ru-RU"/>
              <a:pPr>
                <a:defRPr/>
              </a:pPr>
              <a:t>‹#›</a:t>
            </a:fld>
            <a:endParaRPr lang="ru-RU"/>
          </a:p>
        </p:txBody>
      </p:sp>
    </p:spTree>
    <p:extLst>
      <p:ext uri="{BB962C8B-B14F-4D97-AF65-F5344CB8AC3E}">
        <p14:creationId xmlns:p14="http://schemas.microsoft.com/office/powerpoint/2010/main" val="8899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2B62E9E-4616-4FA1-BA45-27B2EAD68FBF}" type="slidenum">
              <a:rPr lang="ru-RU"/>
              <a:pPr>
                <a:defRPr/>
              </a:pPr>
              <a:t>‹#›</a:t>
            </a:fld>
            <a:endParaRPr lang="ru-RU"/>
          </a:p>
        </p:txBody>
      </p:sp>
    </p:spTree>
    <p:extLst>
      <p:ext uri="{BB962C8B-B14F-4D97-AF65-F5344CB8AC3E}">
        <p14:creationId xmlns:p14="http://schemas.microsoft.com/office/powerpoint/2010/main" val="173235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2DB5490-F0F3-493B-BEB1-2B42AAFDDBF6}" type="slidenum">
              <a:rPr lang="ru-RU"/>
              <a:pPr>
                <a:defRPr/>
              </a:pPr>
              <a:t>‹#›</a:t>
            </a:fld>
            <a:endParaRPr lang="ru-RU"/>
          </a:p>
        </p:txBody>
      </p:sp>
    </p:spTree>
    <p:extLst>
      <p:ext uri="{BB962C8B-B14F-4D97-AF65-F5344CB8AC3E}">
        <p14:creationId xmlns:p14="http://schemas.microsoft.com/office/powerpoint/2010/main" val="338389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31913" y="981075"/>
            <a:ext cx="7499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8" name="Rectangle 3"/>
          <p:cNvSpPr>
            <a:spLocks noGrp="1" noChangeArrowheads="1"/>
          </p:cNvSpPr>
          <p:nvPr>
            <p:ph type="body" idx="1"/>
          </p:nvPr>
        </p:nvSpPr>
        <p:spPr bwMode="auto">
          <a:xfrm>
            <a:off x="1116013" y="1600200"/>
            <a:ext cx="7704137"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2" name="Rectangle 4"/>
          <p:cNvSpPr>
            <a:spLocks noGrp="1" noChangeArrowheads="1"/>
          </p:cNvSpPr>
          <p:nvPr>
            <p:ph type="dt" sz="half" idx="2"/>
          </p:nvPr>
        </p:nvSpPr>
        <p:spPr bwMode="auto">
          <a:xfrm>
            <a:off x="1116013" y="6245225"/>
            <a:ext cx="14747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32138"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CA66CCEF-7D7D-4511-BE4B-091C0E552AC1}" type="slidenum">
              <a:rPr lang="ru-RU"/>
              <a:pPr>
                <a:defRPr/>
              </a:pPr>
              <a:t>‹#›</a:t>
            </a:fld>
            <a:endParaRPr lang="ru-RU"/>
          </a:p>
        </p:txBody>
      </p:sp>
      <p:sp>
        <p:nvSpPr>
          <p:cNvPr id="1032" name="Line 28"/>
          <p:cNvSpPr>
            <a:spLocks noChangeShapeType="1"/>
          </p:cNvSpPr>
          <p:nvPr userDrawn="1"/>
        </p:nvSpPr>
        <p:spPr bwMode="auto">
          <a:xfrm>
            <a:off x="0" y="52705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33" name="Rectangle 46"/>
          <p:cNvSpPr>
            <a:spLocks noChangeArrowheads="1"/>
          </p:cNvSpPr>
          <p:nvPr userDrawn="1"/>
        </p:nvSpPr>
        <p:spPr bwMode="auto">
          <a:xfrm>
            <a:off x="-4763" y="-4763"/>
            <a:ext cx="9144001" cy="36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en-US"/>
          </a:p>
        </p:txBody>
      </p:sp>
      <p:sp>
        <p:nvSpPr>
          <p:cNvPr id="1034" name="Rectangle 50"/>
          <p:cNvSpPr>
            <a:spLocks noChangeArrowheads="1"/>
          </p:cNvSpPr>
          <p:nvPr userDrawn="1"/>
        </p:nvSpPr>
        <p:spPr bwMode="auto">
          <a:xfrm>
            <a:off x="-4763" y="46365"/>
            <a:ext cx="91487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ru-RU" sz="1700" baseline="0" dirty="0">
                <a:solidFill>
                  <a:srgbClr val="0070C0"/>
                </a:solidFill>
              </a:rPr>
              <a:t>Построение систем интеллектуального анализа данных на платформе </a:t>
            </a:r>
            <a:r>
              <a:rPr lang="en-US" sz="1700" baseline="0" dirty="0">
                <a:solidFill>
                  <a:srgbClr val="0070C0"/>
                </a:solidFill>
              </a:rPr>
              <a:t>IBM SPSS</a:t>
            </a:r>
            <a:endParaRPr lang="ru-RU" sz="1700" baseline="0" dirty="0">
              <a:solidFill>
                <a:srgbClr val="0070C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a:solidFill>
            <a:schemeClr val="tx2"/>
          </a:solidFill>
          <a:latin typeface="+mj-lt"/>
          <a:ea typeface="+mj-ea"/>
          <a:cs typeface="+mj-cs"/>
        </a:defRPr>
      </a:lvl1pPr>
      <a:lvl2pPr algn="l" rtl="0" eaLnBrk="0" fontAlgn="base" hangingPunct="0">
        <a:spcBef>
          <a:spcPct val="0"/>
        </a:spcBef>
        <a:spcAft>
          <a:spcPct val="0"/>
        </a:spcAft>
        <a:defRPr>
          <a:solidFill>
            <a:schemeClr val="tx2"/>
          </a:solidFill>
          <a:latin typeface="Arial" charset="0"/>
        </a:defRPr>
      </a:lvl2pPr>
      <a:lvl3pPr algn="l" rtl="0" eaLnBrk="0" fontAlgn="base" hangingPunct="0">
        <a:spcBef>
          <a:spcPct val="0"/>
        </a:spcBef>
        <a:spcAft>
          <a:spcPct val="0"/>
        </a:spcAft>
        <a:defRPr>
          <a:solidFill>
            <a:schemeClr val="tx2"/>
          </a:solidFill>
          <a:latin typeface="Arial" charset="0"/>
        </a:defRPr>
      </a:lvl3pPr>
      <a:lvl4pPr algn="l" rtl="0" eaLnBrk="0" fontAlgn="base" hangingPunct="0">
        <a:spcBef>
          <a:spcPct val="0"/>
        </a:spcBef>
        <a:spcAft>
          <a:spcPct val="0"/>
        </a:spcAft>
        <a:defRPr>
          <a:solidFill>
            <a:schemeClr val="tx2"/>
          </a:solidFill>
          <a:latin typeface="Arial" charset="0"/>
        </a:defRPr>
      </a:lvl4pPr>
      <a:lvl5pPr algn="l" rtl="0" eaLnBrk="0" fontAlgn="base" hangingPunct="0">
        <a:spcBef>
          <a:spcPct val="0"/>
        </a:spcBef>
        <a:spcAft>
          <a:spcPct val="0"/>
        </a:spcAft>
        <a:defRPr>
          <a:solidFill>
            <a:schemeClr val="tx2"/>
          </a:solidFill>
          <a:latin typeface="Arial" charset="0"/>
        </a:defRPr>
      </a:lvl5pPr>
      <a:lvl6pPr marL="457200" algn="l" rtl="0" fontAlgn="base">
        <a:spcBef>
          <a:spcPct val="0"/>
        </a:spcBef>
        <a:spcAft>
          <a:spcPct val="0"/>
        </a:spcAft>
        <a:defRPr>
          <a:solidFill>
            <a:schemeClr val="tx2"/>
          </a:solidFill>
          <a:latin typeface="Arial" charset="0"/>
        </a:defRPr>
      </a:lvl6pPr>
      <a:lvl7pPr marL="914400" algn="l" rtl="0" fontAlgn="base">
        <a:spcBef>
          <a:spcPct val="0"/>
        </a:spcBef>
        <a:spcAft>
          <a:spcPct val="0"/>
        </a:spcAft>
        <a:defRPr>
          <a:solidFill>
            <a:schemeClr val="tx2"/>
          </a:solidFill>
          <a:latin typeface="Arial" charset="0"/>
        </a:defRPr>
      </a:lvl7pPr>
      <a:lvl8pPr marL="1371600" algn="l" rtl="0" fontAlgn="base">
        <a:spcBef>
          <a:spcPct val="0"/>
        </a:spcBef>
        <a:spcAft>
          <a:spcPct val="0"/>
        </a:spcAft>
        <a:defRPr>
          <a:solidFill>
            <a:schemeClr val="tx2"/>
          </a:solidFill>
          <a:latin typeface="Arial" charset="0"/>
        </a:defRPr>
      </a:lvl8pPr>
      <a:lvl9pPr marL="1828800" algn="l" rtl="0" fontAlgn="base">
        <a:spcBef>
          <a:spcPct val="0"/>
        </a:spcBef>
        <a:spcAft>
          <a:spcPct val="0"/>
        </a:spcAft>
        <a:defRPr>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1.jpeg"/><Relationship Id="rId25" Type="http://schemas.openxmlformats.org/officeDocument/2006/relationships/image" Target="../media/image49.jpeg"/><Relationship Id="rId2" Type="http://schemas.openxmlformats.org/officeDocument/2006/relationships/notesSlide" Target="../notesSlides/notesSlide1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jpe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jpeg"/><Relationship Id="rId23" Type="http://schemas.openxmlformats.org/officeDocument/2006/relationships/image" Target="../media/image47.png"/><Relationship Id="rId10" Type="http://schemas.openxmlformats.org/officeDocument/2006/relationships/image" Target="../media/image34.jpe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gif"/><Relationship Id="rId18" Type="http://schemas.openxmlformats.org/officeDocument/2006/relationships/image" Target="../media/image83.jpeg"/><Relationship Id="rId3" Type="http://schemas.openxmlformats.org/officeDocument/2006/relationships/image" Target="../media/image68.png"/><Relationship Id="rId21" Type="http://schemas.openxmlformats.org/officeDocument/2006/relationships/image" Target="../media/image86.jpeg"/><Relationship Id="rId7" Type="http://schemas.openxmlformats.org/officeDocument/2006/relationships/image" Target="../media/image72.png"/><Relationship Id="rId12" Type="http://schemas.openxmlformats.org/officeDocument/2006/relationships/image" Target="../media/image77.jpeg"/><Relationship Id="rId17" Type="http://schemas.openxmlformats.org/officeDocument/2006/relationships/image" Target="../media/image82.jpeg"/><Relationship Id="rId2" Type="http://schemas.openxmlformats.org/officeDocument/2006/relationships/notesSlide" Target="../notesSlides/notesSlide20.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jpe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28863" y="620688"/>
            <a:ext cx="6480175" cy="3456384"/>
          </a:xfrm>
        </p:spPr>
        <p:txBody>
          <a:bodyPr anchor="t"/>
          <a:lstStyle/>
          <a:p>
            <a:pPr eaLnBrk="1" hangingPunct="1">
              <a:defRPr/>
            </a:pPr>
            <a:r>
              <a:rPr lang="ru-RU" sz="2400" b="1" dirty="0">
                <a:solidFill>
                  <a:srgbClr val="002060"/>
                </a:solidFill>
                <a:effectLst>
                  <a:outerShdw blurRad="38100" dist="38100" dir="2700000" algn="tl">
                    <a:srgbClr val="C0C0C0"/>
                  </a:outerShdw>
                </a:effectLst>
              </a:rPr>
              <a:t>Интеллектуальный анализ данных </a:t>
            </a:r>
            <a:br>
              <a:rPr lang="en-US" sz="2400" b="1" dirty="0">
                <a:solidFill>
                  <a:srgbClr val="002060"/>
                </a:solidFill>
                <a:effectLst>
                  <a:outerShdw blurRad="38100" dist="38100" dir="2700000" algn="tl">
                    <a:srgbClr val="C0C0C0"/>
                  </a:outerShdw>
                </a:effectLst>
              </a:rPr>
            </a:br>
            <a:br>
              <a:rPr lang="en-US" sz="2400" b="1" dirty="0">
                <a:solidFill>
                  <a:srgbClr val="002060"/>
                </a:solidFill>
                <a:effectLst>
                  <a:outerShdw blurRad="38100" dist="38100" dir="2700000" algn="tl">
                    <a:srgbClr val="C0C0C0"/>
                  </a:outerShdw>
                </a:effectLst>
              </a:rPr>
            </a:br>
            <a:r>
              <a:rPr lang="en-US" sz="2400" b="1" dirty="0">
                <a:solidFill>
                  <a:srgbClr val="002060"/>
                </a:solidFill>
                <a:effectLst>
                  <a:outerShdw blurRad="38100" dist="38100" dir="2700000" algn="tl">
                    <a:srgbClr val="C0C0C0"/>
                  </a:outerShdw>
                </a:effectLst>
              </a:rPr>
              <a:t>Data Mining</a:t>
            </a:r>
            <a:br>
              <a:rPr lang="en-US" sz="2400" b="1" dirty="0">
                <a:solidFill>
                  <a:srgbClr val="002060"/>
                </a:solidFill>
                <a:effectLst>
                  <a:outerShdw blurRad="38100" dist="38100" dir="2700000" algn="tl">
                    <a:srgbClr val="C0C0C0"/>
                  </a:outerShdw>
                </a:effectLst>
              </a:rPr>
            </a:br>
            <a:br>
              <a:rPr lang="en-US" sz="2400" b="1" dirty="0">
                <a:solidFill>
                  <a:srgbClr val="002060"/>
                </a:solidFill>
                <a:effectLst>
                  <a:outerShdw blurRad="38100" dist="38100" dir="2700000" algn="tl">
                    <a:srgbClr val="C0C0C0"/>
                  </a:outerShdw>
                </a:effectLst>
              </a:rPr>
            </a:br>
            <a:r>
              <a:rPr lang="en-US" sz="2400" b="1" dirty="0">
                <a:solidFill>
                  <a:srgbClr val="002060"/>
                </a:solidFill>
                <a:effectLst>
                  <a:outerShdw blurRad="38100" dist="38100" dir="2700000" algn="tl">
                    <a:srgbClr val="C0C0C0"/>
                  </a:outerShdw>
                </a:effectLst>
              </a:rPr>
              <a:t>Predictive Analytics</a:t>
            </a:r>
            <a:br>
              <a:rPr lang="en-US" sz="2400" b="1" dirty="0">
                <a:solidFill>
                  <a:srgbClr val="002060"/>
                </a:solidFill>
                <a:effectLst>
                  <a:outerShdw blurRad="38100" dist="38100" dir="2700000" algn="tl">
                    <a:srgbClr val="C0C0C0"/>
                  </a:outerShdw>
                </a:effectLst>
              </a:rPr>
            </a:br>
            <a:br>
              <a:rPr lang="en-US" sz="2400" b="1" dirty="0">
                <a:solidFill>
                  <a:srgbClr val="002060"/>
                </a:solidFill>
                <a:effectLst>
                  <a:outerShdw blurRad="38100" dist="38100" dir="2700000" algn="tl">
                    <a:srgbClr val="C0C0C0"/>
                  </a:outerShdw>
                </a:effectLst>
              </a:rPr>
            </a:br>
            <a:r>
              <a:rPr lang="en-US" sz="2400" b="1" dirty="0">
                <a:solidFill>
                  <a:srgbClr val="002060"/>
                </a:solidFill>
                <a:effectLst>
                  <a:outerShdw blurRad="38100" dist="38100" dir="2700000" algn="tl">
                    <a:srgbClr val="C0C0C0"/>
                  </a:outerShdw>
                </a:effectLst>
              </a:rPr>
              <a:t>Knowledge Discovery in Databases</a:t>
            </a:r>
            <a:br>
              <a:rPr lang="en-US" sz="2400" b="1" dirty="0">
                <a:solidFill>
                  <a:srgbClr val="002060"/>
                </a:solidFill>
                <a:effectLst>
                  <a:outerShdw blurRad="38100" dist="38100" dir="2700000" algn="tl">
                    <a:srgbClr val="C0C0C0"/>
                  </a:outerShdw>
                </a:effectLst>
              </a:rPr>
            </a:br>
            <a:br>
              <a:rPr lang="en-US" sz="2400" b="1" dirty="0">
                <a:solidFill>
                  <a:srgbClr val="002060"/>
                </a:solidFill>
                <a:effectLst>
                  <a:outerShdw blurRad="38100" dist="38100" dir="2700000" algn="tl">
                    <a:srgbClr val="C0C0C0"/>
                  </a:outerShdw>
                </a:effectLst>
              </a:rPr>
            </a:br>
            <a:r>
              <a:rPr lang="en-US" sz="2400" b="1" dirty="0">
                <a:solidFill>
                  <a:srgbClr val="002060"/>
                </a:solidFill>
                <a:effectLst>
                  <a:outerShdw blurRad="38100" dist="38100" dir="2700000" algn="tl">
                    <a:srgbClr val="C0C0C0"/>
                  </a:outerShdw>
                </a:effectLst>
              </a:rPr>
              <a:t>Machine Learning</a:t>
            </a:r>
            <a:br>
              <a:rPr lang="en-US" sz="2400" b="1" dirty="0">
                <a:solidFill>
                  <a:srgbClr val="002060"/>
                </a:solidFill>
                <a:effectLst>
                  <a:outerShdw blurRad="38100" dist="38100" dir="2700000" algn="tl">
                    <a:srgbClr val="C0C0C0"/>
                  </a:outerShdw>
                </a:effectLst>
              </a:rPr>
            </a:br>
            <a:endParaRPr lang="ru-RU" sz="2400" b="1" dirty="0">
              <a:solidFill>
                <a:srgbClr val="002060"/>
              </a:solidFill>
              <a:effectLst>
                <a:outerShdw blurRad="38100" dist="38100" dir="2700000" algn="tl">
                  <a:srgbClr val="C0C0C0"/>
                </a:outerShdw>
              </a:effectLst>
            </a:endParaRPr>
          </a:p>
        </p:txBody>
      </p:sp>
      <p:pic>
        <p:nvPicPr>
          <p:cNvPr id="5" name="Picture 36" descr="white-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149303"/>
            <a:ext cx="859472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3"/>
          <p:cNvGrpSpPr>
            <a:grpSpLocks/>
          </p:cNvGrpSpPr>
          <p:nvPr/>
        </p:nvGrpSpPr>
        <p:grpSpPr bwMode="auto">
          <a:xfrm>
            <a:off x="274277" y="548279"/>
            <a:ext cx="8809251" cy="4441086"/>
            <a:chOff x="191" y="381"/>
            <a:chExt cx="6117" cy="3084"/>
          </a:xfrm>
        </p:grpSpPr>
        <p:graphicFrame>
          <p:nvGraphicFramePr>
            <p:cNvPr id="7" name="Object 4"/>
            <p:cNvGraphicFramePr>
              <a:graphicFrameLocks noChangeAspect="1"/>
            </p:cNvGraphicFramePr>
            <p:nvPr>
              <p:extLst>
                <p:ext uri="{D42A27DB-BD31-4B8C-83A1-F6EECF244321}">
                  <p14:modId xmlns:p14="http://schemas.microsoft.com/office/powerpoint/2010/main" val="1997407178"/>
                </p:ext>
              </p:extLst>
            </p:nvPr>
          </p:nvGraphicFramePr>
          <p:xfrm>
            <a:off x="191" y="381"/>
            <a:ext cx="1076" cy="1650"/>
          </p:xfrm>
          <a:graphic>
            <a:graphicData uri="http://schemas.openxmlformats.org/presentationml/2006/ole">
              <mc:AlternateContent xmlns:mc="http://schemas.openxmlformats.org/markup-compatibility/2006">
                <mc:Choice xmlns:v="urn:schemas-microsoft-com:vml" Requires="v">
                  <p:oleObj spid="_x0000_s85229" r:id="rId5" imgW="2257560" imgH="3019320" progId="">
                    <p:embed/>
                  </p:oleObj>
                </mc:Choice>
                <mc:Fallback>
                  <p:oleObj r:id="rId5" imgW="2257560" imgH="30193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 y="381"/>
                          <a:ext cx="1076" cy="1650"/>
                        </a:xfrm>
                        <a:prstGeom prst="rect">
                          <a:avLst/>
                        </a:prstGeom>
                        <a:noFill/>
                        <a:ln>
                          <a:noFill/>
                        </a:ln>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AutoShape 5"/>
            <p:cNvSpPr>
              <a:spLocks noChangeArrowheads="1"/>
            </p:cNvSpPr>
            <p:nvPr/>
          </p:nvSpPr>
          <p:spPr bwMode="auto">
            <a:xfrm>
              <a:off x="5079" y="1580"/>
              <a:ext cx="1229" cy="1885"/>
            </a:xfrm>
            <a:prstGeom prst="roundRect">
              <a:avLst>
                <a:gd name="adj" fmla="val 79"/>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ru-RU" dirty="0"/>
            </a:p>
          </p:txBody>
        </p:sp>
      </p:grpSp>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166" y="2833700"/>
            <a:ext cx="1245951" cy="124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1413" y="765175"/>
            <a:ext cx="6948487" cy="490538"/>
          </a:xfrm>
          <a:noFill/>
        </p:spPr>
        <p:txBody>
          <a:bodyPr/>
          <a:lstStyle/>
          <a:p>
            <a:pPr eaLnBrk="1" hangingPunct="1"/>
            <a:r>
              <a:rPr lang="ru-RU" b="1" dirty="0">
                <a:solidFill>
                  <a:srgbClr val="0070C0"/>
                </a:solidFill>
              </a:rPr>
              <a:t>На какие вопросы отвечает </a:t>
            </a:r>
            <a:r>
              <a:rPr lang="ru-RU" b="1" dirty="0" err="1">
                <a:solidFill>
                  <a:srgbClr val="0070C0"/>
                </a:solidFill>
              </a:rPr>
              <a:t>Data</a:t>
            </a:r>
            <a:r>
              <a:rPr lang="ru-RU" b="1" dirty="0">
                <a:solidFill>
                  <a:srgbClr val="0070C0"/>
                </a:solidFill>
              </a:rPr>
              <a:t> </a:t>
            </a:r>
            <a:r>
              <a:rPr lang="ru-RU" b="1" dirty="0" err="1">
                <a:solidFill>
                  <a:srgbClr val="0070C0"/>
                </a:solidFill>
              </a:rPr>
              <a:t>Mining</a:t>
            </a:r>
            <a:r>
              <a:rPr lang="ru-RU" b="1" dirty="0">
                <a:solidFill>
                  <a:srgbClr val="0070C0"/>
                </a:solidFill>
              </a:rPr>
              <a:t>?</a:t>
            </a:r>
            <a:r>
              <a:rPr lang="en-US" dirty="0">
                <a:solidFill>
                  <a:srgbClr val="0070C0"/>
                </a:solidFill>
              </a:rPr>
              <a:t> </a:t>
            </a:r>
            <a:endParaRPr lang="ru-RU" dirty="0">
              <a:solidFill>
                <a:srgbClr val="0070C0"/>
              </a:solidFill>
            </a:endParaRPr>
          </a:p>
        </p:txBody>
      </p:sp>
      <p:sp>
        <p:nvSpPr>
          <p:cNvPr id="65540" name="Rectangle 4"/>
          <p:cNvSpPr>
            <a:spLocks noChangeArrowheads="1"/>
          </p:cNvSpPr>
          <p:nvPr/>
        </p:nvSpPr>
        <p:spPr bwMode="auto">
          <a:xfrm>
            <a:off x="1116013" y="1527592"/>
            <a:ext cx="7391400" cy="1785104"/>
          </a:xfrm>
          <a:prstGeom prst="rect">
            <a:avLst/>
          </a:prstGeom>
          <a:noFill/>
          <a:ln w="9525">
            <a:noFill/>
            <a:miter lim="800000"/>
            <a:headEnd/>
            <a:tailEnd/>
          </a:ln>
          <a:effectLst/>
        </p:spPr>
        <p:txBody>
          <a:bodyPr anchor="ctr">
            <a:spAutoFit/>
          </a:bodyPr>
          <a:lstStyle/>
          <a:p>
            <a:pPr marL="342900" indent="-342900" eaLnBrk="1" hangingPunct="1">
              <a:defRPr/>
            </a:pPr>
            <a:r>
              <a:rPr lang="ru-RU" sz="2000" dirty="0">
                <a:latin typeface="+mj-lt"/>
              </a:rPr>
              <a:t>Прогнозирование временных рядов</a:t>
            </a:r>
          </a:p>
          <a:p>
            <a:pPr marL="342900" indent="-342900" eaLnBrk="1" hangingPunct="1">
              <a:defRPr/>
            </a:pPr>
            <a:endParaRPr lang="ru-RU" dirty="0">
              <a:latin typeface="Arial" charset="0"/>
            </a:endParaRPr>
          </a:p>
          <a:p>
            <a:pPr marL="0" lvl="1" eaLnBrk="1" hangingPunct="1">
              <a:defRPr/>
            </a:pPr>
            <a:r>
              <a:rPr lang="ru-RU" b="0" dirty="0">
                <a:latin typeface="Arial" charset="0"/>
              </a:rPr>
              <a:t>Прогнозирование продаж на будущий месяц на основании исторических данных.</a:t>
            </a:r>
          </a:p>
          <a:p>
            <a:pPr marL="800100" lvl="1" indent="-342900" eaLnBrk="1" hangingPunct="1">
              <a:defRPr/>
            </a:pPr>
            <a:endParaRPr lang="ru-RU" b="0" dirty="0">
              <a:latin typeface="Arial" charset="0"/>
            </a:endParaRPr>
          </a:p>
          <a:p>
            <a:pPr marL="800100" lvl="1" indent="-342900" eaLnBrk="1" hangingPunct="1">
              <a:defRPr/>
            </a:pPr>
            <a:r>
              <a:rPr lang="ru-RU" b="0" dirty="0">
                <a:latin typeface="Arial" charset="0"/>
              </a:rPr>
              <a:t>	</a:t>
            </a:r>
          </a:p>
        </p:txBody>
      </p:sp>
      <p:sp>
        <p:nvSpPr>
          <p:cNvPr id="57350" name="Text Box 8"/>
          <p:cNvSpPr txBox="1">
            <a:spLocks noChangeArrowheads="1"/>
          </p:cNvSpPr>
          <p:nvPr/>
        </p:nvSpPr>
        <p:spPr bwMode="auto">
          <a:xfrm>
            <a:off x="1181100" y="5808663"/>
            <a:ext cx="2968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1200">
                <a:solidFill>
                  <a:srgbClr val="000000"/>
                </a:solidFill>
                <a:cs typeface="Times New Roman" panose="02020603050405020304" pitchFamily="18" charset="0"/>
              </a:rPr>
              <a:t>Прогноз продаж товаров по категориям</a:t>
            </a:r>
            <a:endParaRPr lang="en-US" sz="1200">
              <a:solidFill>
                <a:srgbClr val="000000"/>
              </a:solidFill>
              <a:cs typeface="Times New Roman" panose="02020603050405020304" pitchFamily="18" charset="0"/>
            </a:endParaRPr>
          </a:p>
        </p:txBody>
      </p:sp>
      <p:pic>
        <p:nvPicPr>
          <p:cNvPr id="57351" name="Picture 10"/>
          <p:cNvPicPr>
            <a:picLocks noChangeAspect="1" noChangeArrowheads="1"/>
          </p:cNvPicPr>
          <p:nvPr/>
        </p:nvPicPr>
        <p:blipFill>
          <a:blip r:embed="rId3">
            <a:clrChange>
              <a:clrFrom>
                <a:srgbClr val="E3E3E3"/>
              </a:clrFrom>
              <a:clrTo>
                <a:srgbClr val="E3E3E3">
                  <a:alpha val="0"/>
                </a:srgbClr>
              </a:clrTo>
            </a:clrChange>
            <a:extLst>
              <a:ext uri="{28A0092B-C50C-407E-A947-70E740481C1C}">
                <a14:useLocalDpi xmlns:a14="http://schemas.microsoft.com/office/drawing/2010/main" val="0"/>
              </a:ext>
            </a:extLst>
          </a:blip>
          <a:srcRect/>
          <a:stretch>
            <a:fillRect/>
          </a:stretch>
        </p:blipFill>
        <p:spPr bwMode="auto">
          <a:xfrm>
            <a:off x="1258888" y="3429000"/>
            <a:ext cx="4176712"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title"/>
          </p:nvPr>
        </p:nvSpPr>
        <p:spPr>
          <a:xfrm>
            <a:off x="776288" y="601017"/>
            <a:ext cx="5235873" cy="490537"/>
          </a:xfrm>
        </p:spPr>
        <p:txBody>
          <a:bodyPr/>
          <a:lstStyle/>
          <a:p>
            <a:pPr eaLnBrk="1" hangingPunct="1"/>
            <a:r>
              <a:rPr lang="ru-RU" b="1" dirty="0">
                <a:solidFill>
                  <a:srgbClr val="0070C0"/>
                </a:solidFill>
              </a:rPr>
              <a:t>На какие вопросы отвечает </a:t>
            </a:r>
            <a:r>
              <a:rPr lang="ru-RU" b="1" dirty="0" err="1">
                <a:solidFill>
                  <a:srgbClr val="0070C0"/>
                </a:solidFill>
              </a:rPr>
              <a:t>Data</a:t>
            </a:r>
            <a:r>
              <a:rPr lang="ru-RU" b="1" dirty="0">
                <a:solidFill>
                  <a:srgbClr val="0070C0"/>
                </a:solidFill>
              </a:rPr>
              <a:t> </a:t>
            </a:r>
            <a:r>
              <a:rPr lang="ru-RU" b="1" dirty="0" err="1">
                <a:solidFill>
                  <a:srgbClr val="0070C0"/>
                </a:solidFill>
              </a:rPr>
              <a:t>Mining</a:t>
            </a:r>
            <a:r>
              <a:rPr lang="ru-RU" b="1" dirty="0">
                <a:solidFill>
                  <a:srgbClr val="0070C0"/>
                </a:solidFill>
              </a:rPr>
              <a:t>?</a:t>
            </a:r>
            <a:r>
              <a:rPr lang="en-US" dirty="0">
                <a:solidFill>
                  <a:srgbClr val="0070C0"/>
                </a:solidFill>
              </a:rPr>
              <a:t> </a:t>
            </a:r>
            <a:endParaRPr lang="ru-RU" dirty="0">
              <a:solidFill>
                <a:srgbClr val="0070C0"/>
              </a:solidFill>
            </a:endParaRPr>
          </a:p>
        </p:txBody>
      </p:sp>
      <p:sp>
        <p:nvSpPr>
          <p:cNvPr id="77828" name="Rectangle 2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77829" name="Rectangle 28"/>
          <p:cNvSpPr>
            <a:spLocks noChangeArrowheads="1"/>
          </p:cNvSpPr>
          <p:nvPr/>
        </p:nvSpPr>
        <p:spPr bwMode="auto">
          <a:xfrm>
            <a:off x="0" y="28654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13" name="Title 9"/>
          <p:cNvSpPr txBox="1">
            <a:spLocks/>
          </p:cNvSpPr>
          <p:nvPr/>
        </p:nvSpPr>
        <p:spPr bwMode="auto">
          <a:xfrm>
            <a:off x="785813" y="1052736"/>
            <a:ext cx="6858000" cy="576263"/>
          </a:xfrm>
          <a:prstGeom prst="rect">
            <a:avLst/>
          </a:prstGeom>
          <a:noFill/>
          <a:ln w="9525">
            <a:noFill/>
            <a:miter lim="800000"/>
            <a:headEnd/>
            <a:tailEnd/>
          </a:ln>
          <a:effectLst/>
        </p:spPr>
        <p:txBody>
          <a:bodyPr anchor="ctr"/>
          <a:lstStyle/>
          <a:p>
            <a:pPr eaLnBrk="1" hangingPunct="1">
              <a:defRPr/>
            </a:pPr>
            <a:r>
              <a:rPr lang="ru-RU" kern="0" dirty="0">
                <a:solidFill>
                  <a:schemeClr val="tx2"/>
                </a:solidFill>
                <a:latin typeface="+mj-lt"/>
                <a:ea typeface="+mj-ea"/>
                <a:cs typeface="+mj-cs"/>
              </a:rPr>
              <a:t>Прогнозирование времени до события</a:t>
            </a:r>
          </a:p>
        </p:txBody>
      </p:sp>
      <p:sp>
        <p:nvSpPr>
          <p:cNvPr id="77832" name="TextBox 11"/>
          <p:cNvSpPr txBox="1">
            <a:spLocks noChangeArrowheads="1"/>
          </p:cNvSpPr>
          <p:nvPr/>
        </p:nvSpPr>
        <p:spPr bwMode="auto">
          <a:xfrm>
            <a:off x="776288" y="1772816"/>
            <a:ext cx="7675190" cy="423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Clr>
                <a:srgbClr val="A2C816"/>
              </a:buClr>
              <a:buFont typeface="Wingdings" pitchFamily="2" charset="2"/>
              <a:buChar char="q"/>
            </a:pPr>
            <a:r>
              <a:rPr lang="ru-RU" sz="1800" b="0" dirty="0">
                <a:solidFill>
                  <a:prstClr val="black"/>
                </a:solidFill>
              </a:rPr>
              <a:t>Анализ дожития (</a:t>
            </a:r>
            <a:r>
              <a:rPr lang="en-US" sz="1800" b="0" dirty="0">
                <a:solidFill>
                  <a:prstClr val="black"/>
                </a:solidFill>
              </a:rPr>
              <a:t>survival)</a:t>
            </a:r>
            <a:r>
              <a:rPr lang="ru-RU" sz="1800" b="0" dirty="0">
                <a:solidFill>
                  <a:prstClr val="black"/>
                </a:solidFill>
              </a:rPr>
              <a:t>. Динамика вероятности того, что клиент останется</a:t>
            </a:r>
            <a:r>
              <a:rPr lang="en-US" sz="1800" b="0" dirty="0">
                <a:solidFill>
                  <a:prstClr val="black"/>
                </a:solidFill>
              </a:rPr>
              <a:t> </a:t>
            </a:r>
            <a:r>
              <a:rPr lang="ru-RU" sz="1800" b="0" dirty="0">
                <a:solidFill>
                  <a:prstClr val="black"/>
                </a:solidFill>
              </a:rPr>
              <a:t>в течение следующего периода.</a:t>
            </a:r>
          </a:p>
          <a:p>
            <a:pPr>
              <a:buClr>
                <a:srgbClr val="A2C816"/>
              </a:buClr>
              <a:buNone/>
            </a:pPr>
            <a:endParaRPr lang="ru-RU" sz="1800" b="0" dirty="0">
              <a:solidFill>
                <a:prstClr val="black"/>
              </a:solidFill>
            </a:endParaRPr>
          </a:p>
          <a:p>
            <a:pPr lvl="1">
              <a:buClr>
                <a:srgbClr val="A2C816"/>
              </a:buClr>
              <a:buFont typeface="Wingdings" panose="05000000000000000000" pitchFamily="2" charset="2"/>
              <a:buChar char="§"/>
            </a:pPr>
            <a:r>
              <a:rPr lang="ru-RU" sz="1600" b="0" dirty="0">
                <a:solidFill>
                  <a:prstClr val="black"/>
                </a:solidFill>
              </a:rPr>
              <a:t>Все клиенты смещаются по временной оси </a:t>
            </a:r>
            <a:r>
              <a:rPr lang="en-US" sz="1600" b="0" dirty="0">
                <a:solidFill>
                  <a:prstClr val="black"/>
                </a:solidFill>
              </a:rPr>
              <a:t>X </a:t>
            </a:r>
            <a:r>
              <a:rPr lang="ru-RU" sz="1600" b="0" dirty="0">
                <a:solidFill>
                  <a:prstClr val="black"/>
                </a:solidFill>
              </a:rPr>
              <a:t>в точку 0. По оси </a:t>
            </a:r>
            <a:r>
              <a:rPr lang="en-US" sz="1600" b="0" dirty="0">
                <a:solidFill>
                  <a:prstClr val="black"/>
                </a:solidFill>
              </a:rPr>
              <a:t>Y </a:t>
            </a:r>
            <a:r>
              <a:rPr lang="ru-RU" sz="1600" b="0" dirty="0">
                <a:solidFill>
                  <a:prstClr val="black"/>
                </a:solidFill>
              </a:rPr>
              <a:t>откладывается часть клиентов, оставшихся к этому времени. </a:t>
            </a:r>
          </a:p>
          <a:p>
            <a:pPr marL="342900" indent="-342900">
              <a:buClr>
                <a:srgbClr val="A2C816"/>
              </a:buClr>
              <a:buFont typeface="Wingdings" pitchFamily="2" charset="2"/>
              <a:buChar char="q"/>
            </a:pPr>
            <a:endParaRPr lang="ru-RU" sz="1800" b="0" dirty="0">
              <a:solidFill>
                <a:prstClr val="black"/>
              </a:solidFill>
            </a:endParaRPr>
          </a:p>
          <a:p>
            <a:pPr marL="342900" indent="-342900">
              <a:buClr>
                <a:srgbClr val="A2C816"/>
              </a:buClr>
              <a:buFont typeface="Wingdings" pitchFamily="2" charset="2"/>
              <a:buChar char="q"/>
            </a:pPr>
            <a:r>
              <a:rPr lang="ru-RU" sz="1800" b="0" dirty="0">
                <a:solidFill>
                  <a:prstClr val="black"/>
                </a:solidFill>
              </a:rPr>
              <a:t>Анализ опасности</a:t>
            </a:r>
            <a:r>
              <a:rPr lang="en-US" sz="1800" b="0" dirty="0">
                <a:solidFill>
                  <a:prstClr val="black"/>
                </a:solidFill>
              </a:rPr>
              <a:t> (hazard)</a:t>
            </a:r>
            <a:r>
              <a:rPr lang="ru-RU" sz="1800" b="0" dirty="0">
                <a:solidFill>
                  <a:prstClr val="black"/>
                </a:solidFill>
              </a:rPr>
              <a:t>. Динамика вероятности ухода в следующем периоде при условии, что клиент остался до текущего.</a:t>
            </a:r>
          </a:p>
          <a:p>
            <a:pPr>
              <a:buClr>
                <a:srgbClr val="A2C816"/>
              </a:buClr>
              <a:buNone/>
            </a:pPr>
            <a:endParaRPr lang="ru-RU" sz="1800" b="0" dirty="0">
              <a:solidFill>
                <a:prstClr val="black"/>
              </a:solidFill>
            </a:endParaRPr>
          </a:p>
          <a:p>
            <a:pPr marL="717550" lvl="3" indent="-266700">
              <a:buClr>
                <a:srgbClr val="A2C816"/>
              </a:buClr>
              <a:buFont typeface="Wingdings" panose="05000000000000000000" pitchFamily="2" charset="2"/>
              <a:buChar char="§"/>
            </a:pPr>
            <a:r>
              <a:rPr lang="ru-RU" sz="1600" b="0" dirty="0">
                <a:solidFill>
                  <a:prstClr val="black"/>
                </a:solidFill>
              </a:rPr>
              <a:t>Все клиенты смещаются по временной оси </a:t>
            </a:r>
            <a:r>
              <a:rPr lang="en-US" sz="1600" b="0" dirty="0">
                <a:solidFill>
                  <a:prstClr val="black"/>
                </a:solidFill>
              </a:rPr>
              <a:t>X </a:t>
            </a:r>
            <a:r>
              <a:rPr lang="ru-RU" sz="1600" b="0" dirty="0">
                <a:solidFill>
                  <a:prstClr val="black"/>
                </a:solidFill>
              </a:rPr>
              <a:t>в точку 0. По оси </a:t>
            </a:r>
            <a:r>
              <a:rPr lang="en-US" sz="1600" b="0" dirty="0">
                <a:solidFill>
                  <a:prstClr val="black"/>
                </a:solidFill>
              </a:rPr>
              <a:t>Y </a:t>
            </a:r>
            <a:r>
              <a:rPr lang="ru-RU" sz="1600" b="0" dirty="0">
                <a:solidFill>
                  <a:prstClr val="black"/>
                </a:solidFill>
              </a:rPr>
              <a:t>откладывается часть оставшихся к этому времени клиентов, ушедших в следующем периоде. </a:t>
            </a:r>
          </a:p>
          <a:p>
            <a:pPr eaLnBrk="1" hangingPunct="1">
              <a:spcBef>
                <a:spcPct val="0"/>
              </a:spcBef>
              <a:buFontTx/>
              <a:buNone/>
            </a:pPr>
            <a:endParaRPr lang="ru-RU" sz="1800" b="0" dirty="0"/>
          </a:p>
        </p:txBody>
      </p:sp>
    </p:spTree>
    <p:extLst>
      <p:ext uri="{BB962C8B-B14F-4D97-AF65-F5344CB8AC3E}">
        <p14:creationId xmlns:p14="http://schemas.microsoft.com/office/powerpoint/2010/main" val="407485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473" y="620688"/>
            <a:ext cx="7632428" cy="490538"/>
          </a:xfrm>
          <a:noFill/>
        </p:spPr>
        <p:txBody>
          <a:bodyPr/>
          <a:lstStyle/>
          <a:p>
            <a:pPr eaLnBrk="1" hangingPunct="1"/>
            <a:r>
              <a:rPr lang="ru-RU" b="1" dirty="0">
                <a:solidFill>
                  <a:srgbClr val="0070C0"/>
                </a:solidFill>
              </a:rPr>
              <a:t>На какие вопросы отвечает </a:t>
            </a:r>
            <a:r>
              <a:rPr lang="ru-RU" b="1" dirty="0" err="1">
                <a:solidFill>
                  <a:srgbClr val="0070C0"/>
                </a:solidFill>
              </a:rPr>
              <a:t>Data</a:t>
            </a:r>
            <a:r>
              <a:rPr lang="ru-RU" b="1" dirty="0">
                <a:solidFill>
                  <a:srgbClr val="0070C0"/>
                </a:solidFill>
              </a:rPr>
              <a:t> </a:t>
            </a:r>
            <a:r>
              <a:rPr lang="ru-RU" b="1" dirty="0" err="1">
                <a:solidFill>
                  <a:srgbClr val="0070C0"/>
                </a:solidFill>
              </a:rPr>
              <a:t>Mining</a:t>
            </a:r>
            <a:r>
              <a:rPr lang="ru-RU" b="1" dirty="0">
                <a:solidFill>
                  <a:srgbClr val="0070C0"/>
                </a:solidFill>
              </a:rPr>
              <a:t>?</a:t>
            </a:r>
            <a:r>
              <a:rPr lang="en-US" dirty="0">
                <a:solidFill>
                  <a:srgbClr val="0070C0"/>
                </a:solidFill>
              </a:rPr>
              <a:t> </a:t>
            </a:r>
            <a:endParaRPr lang="ru-RU" dirty="0">
              <a:solidFill>
                <a:srgbClr val="0070C0"/>
              </a:solidFill>
            </a:endParaRPr>
          </a:p>
        </p:txBody>
      </p:sp>
      <p:sp>
        <p:nvSpPr>
          <p:cNvPr id="67588" name="Rectangle 4"/>
          <p:cNvSpPr>
            <a:spLocks noChangeArrowheads="1"/>
          </p:cNvSpPr>
          <p:nvPr/>
        </p:nvSpPr>
        <p:spPr bwMode="auto">
          <a:xfrm>
            <a:off x="457472" y="1286942"/>
            <a:ext cx="8686528" cy="1508105"/>
          </a:xfrm>
          <a:prstGeom prst="rect">
            <a:avLst/>
          </a:prstGeom>
          <a:noFill/>
          <a:ln w="9525">
            <a:noFill/>
            <a:miter lim="800000"/>
            <a:headEnd/>
            <a:tailEnd/>
          </a:ln>
          <a:effectLst/>
        </p:spPr>
        <p:txBody>
          <a:bodyPr wrap="square" anchor="ctr">
            <a:spAutoFit/>
          </a:bodyPr>
          <a:lstStyle/>
          <a:p>
            <a:pPr marL="342900" indent="-342900" eaLnBrk="1" hangingPunct="1">
              <a:defRPr/>
            </a:pPr>
            <a:r>
              <a:rPr lang="ru-RU" sz="2000" dirty="0">
                <a:latin typeface="+mj-lt"/>
              </a:rPr>
              <a:t>Ассоциации</a:t>
            </a:r>
          </a:p>
          <a:p>
            <a:pPr marL="342900" indent="-342900" eaLnBrk="1" hangingPunct="1">
              <a:buFont typeface="Courier New" panose="02070309020205020404" pitchFamily="49" charset="0"/>
              <a:buChar char="o"/>
              <a:defRPr/>
            </a:pPr>
            <a:endParaRPr lang="ru-RU" b="0" dirty="0">
              <a:latin typeface="Arial" charset="0"/>
            </a:endParaRPr>
          </a:p>
          <a:p>
            <a:pPr marL="534988" lvl="1" indent="-534988" eaLnBrk="1" hangingPunct="1">
              <a:buFont typeface="Courier New" panose="02070309020205020404" pitchFamily="49" charset="0"/>
              <a:buChar char="o"/>
              <a:defRPr/>
            </a:pPr>
            <a:r>
              <a:rPr lang="ru-RU" b="0" dirty="0">
                <a:latin typeface="Arial" charset="0"/>
              </a:rPr>
              <a:t>Какие товары продаются совместно?</a:t>
            </a:r>
          </a:p>
          <a:p>
            <a:pPr marL="800100" lvl="1" indent="-342900" eaLnBrk="1" hangingPunct="1">
              <a:buFont typeface="Courier New" panose="02070309020205020404" pitchFamily="49" charset="0"/>
              <a:buChar char="o"/>
              <a:defRPr/>
            </a:pPr>
            <a:endParaRPr lang="ru-RU" b="0" dirty="0">
              <a:latin typeface="Arial" charset="0"/>
            </a:endParaRPr>
          </a:p>
          <a:p>
            <a:pPr marL="534988" indent="-534988" eaLnBrk="1" hangingPunct="1">
              <a:buFont typeface="Courier New" panose="02070309020205020404" pitchFamily="49" charset="0"/>
              <a:buChar char="o"/>
              <a:defRPr/>
            </a:pPr>
            <a:r>
              <a:rPr lang="ru-RU" b="0" dirty="0">
                <a:latin typeface="Arial" charset="0"/>
              </a:rPr>
              <a:t>Совместное появление каких симптомов ведет к поломке оборудования?</a:t>
            </a:r>
            <a:r>
              <a:rPr lang="en-US" b="0" dirty="0">
                <a:latin typeface="Arial" charset="0"/>
              </a:rPr>
              <a:t> </a:t>
            </a:r>
            <a:endParaRPr lang="ru-RU" b="0" dirty="0">
              <a:latin typeface="Arial" charset="0"/>
            </a:endParaRPr>
          </a:p>
        </p:txBody>
      </p:sp>
      <p:pic>
        <p:nvPicPr>
          <p:cNvPr id="8704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07687"/>
            <a:ext cx="593883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20130"/>
            <a:ext cx="5943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57225" y="765175"/>
            <a:ext cx="7432676" cy="490538"/>
          </a:xfrm>
          <a:noFill/>
        </p:spPr>
        <p:txBody>
          <a:bodyPr/>
          <a:lstStyle/>
          <a:p>
            <a:pPr eaLnBrk="1" hangingPunct="1"/>
            <a:r>
              <a:rPr lang="ru-RU" b="1" dirty="0">
                <a:solidFill>
                  <a:srgbClr val="0070C0"/>
                </a:solidFill>
              </a:rPr>
              <a:t>На какие вопросы отвечает </a:t>
            </a:r>
            <a:r>
              <a:rPr lang="ru-RU" b="1" dirty="0" err="1">
                <a:solidFill>
                  <a:srgbClr val="0070C0"/>
                </a:solidFill>
              </a:rPr>
              <a:t>Data</a:t>
            </a:r>
            <a:r>
              <a:rPr lang="ru-RU" b="1" dirty="0">
                <a:solidFill>
                  <a:srgbClr val="0070C0"/>
                </a:solidFill>
              </a:rPr>
              <a:t> </a:t>
            </a:r>
            <a:r>
              <a:rPr lang="ru-RU" b="1" dirty="0" err="1">
                <a:solidFill>
                  <a:srgbClr val="0070C0"/>
                </a:solidFill>
              </a:rPr>
              <a:t>Mining</a:t>
            </a:r>
            <a:r>
              <a:rPr lang="ru-RU" b="1" dirty="0">
                <a:solidFill>
                  <a:srgbClr val="0070C0"/>
                </a:solidFill>
              </a:rPr>
              <a:t>?</a:t>
            </a:r>
            <a:r>
              <a:rPr lang="en-US" dirty="0">
                <a:solidFill>
                  <a:srgbClr val="0070C0"/>
                </a:solidFill>
              </a:rPr>
              <a:t> </a:t>
            </a:r>
            <a:endParaRPr lang="ru-RU" dirty="0">
              <a:solidFill>
                <a:srgbClr val="0070C0"/>
              </a:solidFill>
            </a:endParaRPr>
          </a:p>
        </p:txBody>
      </p:sp>
      <p:sp>
        <p:nvSpPr>
          <p:cNvPr id="73732" name="Rectangle 4"/>
          <p:cNvSpPr>
            <a:spLocks noChangeArrowheads="1"/>
          </p:cNvSpPr>
          <p:nvPr/>
        </p:nvSpPr>
        <p:spPr bwMode="auto">
          <a:xfrm>
            <a:off x="657225" y="1408708"/>
            <a:ext cx="78755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1800" dirty="0"/>
              <a:t>Анализ последовательностей событий</a:t>
            </a:r>
          </a:p>
          <a:p>
            <a:pPr eaLnBrk="1" hangingPunct="1">
              <a:spcBef>
                <a:spcPct val="0"/>
              </a:spcBef>
              <a:buFontTx/>
              <a:buNone/>
            </a:pPr>
            <a:endParaRPr lang="ru-RU" sz="1800" b="0" dirty="0"/>
          </a:p>
          <a:p>
            <a:pPr marL="450850" lvl="1" indent="-450850" eaLnBrk="1" hangingPunct="1">
              <a:spcBef>
                <a:spcPct val="0"/>
              </a:spcBef>
              <a:buFont typeface="Courier New" panose="02070309020205020404" pitchFamily="49" charset="0"/>
              <a:buChar char="o"/>
            </a:pPr>
            <a:r>
              <a:rPr lang="ru-RU" sz="1800" b="0" dirty="0"/>
              <a:t>Какие покупки ожидать в следующем месяце от человека, купившего в этом месяце планшет?</a:t>
            </a:r>
          </a:p>
          <a:p>
            <a:pPr marL="450850" lvl="1" indent="-450850" eaLnBrk="1" hangingPunct="1">
              <a:spcBef>
                <a:spcPct val="0"/>
              </a:spcBef>
              <a:buFont typeface="Courier New" panose="02070309020205020404" pitchFamily="49" charset="0"/>
              <a:buChar char="o"/>
            </a:pPr>
            <a:endParaRPr lang="ru-RU" sz="1800" b="0" dirty="0"/>
          </a:p>
          <a:p>
            <a:pPr marL="450850" lvl="1" indent="-450850" eaLnBrk="1" hangingPunct="1">
              <a:spcBef>
                <a:spcPct val="0"/>
              </a:spcBef>
              <a:buFont typeface="Courier New" panose="02070309020205020404" pitchFamily="49" charset="0"/>
              <a:buChar char="o"/>
            </a:pPr>
            <a:r>
              <a:rPr lang="ru-RU" sz="1800" b="0" dirty="0"/>
              <a:t>С какой вероятностью человек, уменьшивший интенсивность звонков в три раза откажется в течение трех месяцев от наших услуг?</a:t>
            </a:r>
          </a:p>
        </p:txBody>
      </p:sp>
      <p:sp>
        <p:nvSpPr>
          <p:cNvPr id="73735" name="Text Box 7"/>
          <p:cNvSpPr txBox="1">
            <a:spLocks noChangeArrowheads="1"/>
          </p:cNvSpPr>
          <p:nvPr/>
        </p:nvSpPr>
        <p:spPr bwMode="auto">
          <a:xfrm>
            <a:off x="657225" y="6538738"/>
            <a:ext cx="423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1200" dirty="0">
                <a:solidFill>
                  <a:srgbClr val="000000"/>
                </a:solidFill>
                <a:latin typeface="Tahoma" panose="020B0604030504040204" pitchFamily="34" charset="0"/>
                <a:ea typeface="Times New Roman" panose="02020603050405020304" pitchFamily="18" charset="0"/>
                <a:cs typeface="Tahoma" panose="020B0604030504040204" pitchFamily="34" charset="0"/>
              </a:rPr>
              <a:t>Временные шаблоны покупок велосипедных аксессуаров</a:t>
            </a:r>
            <a:r>
              <a:rPr lang="ru-RU" sz="1200" dirty="0">
                <a:solidFill>
                  <a:srgbClr val="000000"/>
                </a:solidFill>
                <a:ea typeface="Times New Roman" panose="02020603050405020304" pitchFamily="18" charset="0"/>
                <a:cs typeface="Tahoma" panose="020B0604030504040204" pitchFamily="34" charset="0"/>
              </a:rPr>
              <a:t> </a:t>
            </a:r>
            <a:endParaRPr lang="en-US" sz="1200" dirty="0">
              <a:solidFill>
                <a:srgbClr val="000000"/>
              </a:solidFill>
              <a:ea typeface="Times New Roman" panose="02020603050405020304" pitchFamily="18"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755576" y="3786635"/>
            <a:ext cx="5945526" cy="26267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2"/>
          <p:cNvSpPr>
            <a:spLocks noGrp="1"/>
          </p:cNvSpPr>
          <p:nvPr>
            <p:ph type="title"/>
          </p:nvPr>
        </p:nvSpPr>
        <p:spPr>
          <a:xfrm>
            <a:off x="273050" y="2132856"/>
            <a:ext cx="8547422" cy="1362075"/>
          </a:xfrm>
        </p:spPr>
        <p:txBody>
          <a:bodyPr/>
          <a:lstStyle/>
          <a:p>
            <a:r>
              <a:rPr lang="en-US" cap="none" dirty="0">
                <a:solidFill>
                  <a:srgbClr val="0070C0"/>
                </a:solidFill>
                <a:latin typeface="Arial" charset="0"/>
              </a:rPr>
              <a:t>IBM SPSS Predictive Analytics</a:t>
            </a:r>
          </a:p>
        </p:txBody>
      </p:sp>
      <p:pic>
        <p:nvPicPr>
          <p:cNvPr id="3" name="Picture 128" descr="SAnalytics_PPT_MasterGraphics_1221-03"/>
          <p:cNvPicPr>
            <a:picLocks noChangeAspect="1" noChangeArrowheads="1"/>
          </p:cNvPicPr>
          <p:nvPr/>
        </p:nvPicPr>
        <p:blipFill>
          <a:blip r:embed="rId2"/>
          <a:srcRect/>
          <a:stretch>
            <a:fillRect/>
          </a:stretch>
        </p:blipFill>
        <p:spPr bwMode="auto">
          <a:xfrm>
            <a:off x="273050" y="3863876"/>
            <a:ext cx="8631238" cy="2157412"/>
          </a:xfrm>
          <a:prstGeom prst="rect">
            <a:avLst/>
          </a:prstGeom>
          <a:noFill/>
          <a:ln w="9525">
            <a:noFill/>
            <a:miter lim="800000"/>
            <a:headEnd/>
            <a:tailEnd/>
          </a:ln>
        </p:spPr>
      </p:pic>
    </p:spTree>
    <p:extLst>
      <p:ext uri="{BB962C8B-B14F-4D97-AF65-F5344CB8AC3E}">
        <p14:creationId xmlns:p14="http://schemas.microsoft.com/office/powerpoint/2010/main" val="296826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p:cNvSpPr/>
          <p:nvPr/>
        </p:nvSpPr>
        <p:spPr bwMode="auto">
          <a:xfrm>
            <a:off x="165616" y="1094885"/>
            <a:ext cx="8843192" cy="1984930"/>
          </a:xfrm>
          <a:prstGeom prst="roundRect">
            <a:avLst/>
          </a:prstGeom>
          <a:solidFill>
            <a:srgbClr val="0066CC"/>
          </a:solidFill>
          <a:ln>
            <a:solidFill>
              <a:srgbClr val="22436A"/>
            </a:solidFill>
            <a:headEnd type="none" w="med" len="med"/>
            <a:tailEnd type="none" w="med" len="med"/>
          </a:ln>
          <a:scene3d>
            <a:camera prst="perspectiveRelaxed"/>
            <a:lightRig rig="threePt" dir="t">
              <a:rot lat="0" lon="0" rev="54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860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5307013"/>
            <a:ext cx="14700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 name="Rounded Rectangle 35"/>
          <p:cNvSpPr/>
          <p:nvPr/>
        </p:nvSpPr>
        <p:spPr bwMode="auto">
          <a:xfrm>
            <a:off x="76200" y="4814888"/>
            <a:ext cx="8991600" cy="1463675"/>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dirty="0">
              <a:solidFill>
                <a:schemeClr val="hlink"/>
              </a:solidFill>
            </a:endParaRPr>
          </a:p>
        </p:txBody>
      </p:sp>
      <p:pic>
        <p:nvPicPr>
          <p:cNvPr id="860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75" y="4889500"/>
            <a:ext cx="914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288" y="498316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6023"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5813" y="4824413"/>
            <a:ext cx="17700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6024" name="Picture 10" descr="WebSphere_pearl"/>
          <p:cNvPicPr>
            <a:picLocks noChangeAspect="1" noChangeArrowheads="1"/>
          </p:cNvPicPr>
          <p:nvPr/>
        </p:nvPicPr>
        <p:blipFill>
          <a:blip r:embed="rId7">
            <a:extLst>
              <a:ext uri="{28A0092B-C50C-407E-A947-70E740481C1C}">
                <a14:useLocalDpi xmlns:a14="http://schemas.microsoft.com/office/drawing/2010/main" val="0"/>
              </a:ext>
            </a:extLst>
          </a:blip>
          <a:srcRect r="-816" b="-1227"/>
          <a:stretch>
            <a:fillRect/>
          </a:stretch>
        </p:blipFill>
        <p:spPr bwMode="auto">
          <a:xfrm>
            <a:off x="5357813" y="5913438"/>
            <a:ext cx="1785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338" y="512445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5" name="Rounded Rectangle 74"/>
          <p:cNvSpPr/>
          <p:nvPr/>
        </p:nvSpPr>
        <p:spPr bwMode="auto">
          <a:xfrm>
            <a:off x="190500" y="3290888"/>
            <a:ext cx="8763000" cy="1676400"/>
          </a:xfrm>
          <a:prstGeom prst="roundRect">
            <a:avLst/>
          </a:prstGeom>
          <a:solidFill>
            <a:srgbClr val="003399"/>
          </a:solidFill>
          <a:ln>
            <a:solidFill>
              <a:srgbClr val="22436A"/>
            </a:solidFill>
            <a:headEnd type="none" w="med" len="med"/>
            <a:tailEnd type="none" w="med" len="med"/>
          </a:ln>
          <a:scene3d>
            <a:camera prst="perspectiveRelaxed"/>
            <a:lightRig rig="threePt" dir="t">
              <a:rot lat="0" lon="0" rev="54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sp>
        <p:nvSpPr>
          <p:cNvPr id="76" name="TextBox 25"/>
          <p:cNvSpPr txBox="1">
            <a:spLocks noChangeArrowheads="1"/>
          </p:cNvSpPr>
          <p:nvPr/>
        </p:nvSpPr>
        <p:spPr bwMode="auto">
          <a:xfrm>
            <a:off x="2254250" y="4357688"/>
            <a:ext cx="4564063" cy="307975"/>
          </a:xfrm>
          <a:prstGeom prst="rect">
            <a:avLst/>
          </a:prstGeom>
          <a:noFill/>
          <a:ln w="9525">
            <a:noFill/>
            <a:miter lim="800000"/>
            <a:headEnd/>
            <a:tailEnd/>
          </a:ln>
        </p:spPr>
        <p:txBody>
          <a:bodyPr>
            <a:spAutoFit/>
          </a:bodyPr>
          <a:lstStyle/>
          <a:p>
            <a:pPr algn="ctr">
              <a:defRPr/>
            </a:pPr>
            <a:r>
              <a:rPr lang="en-US" sz="1400" dirty="0">
                <a:solidFill>
                  <a:schemeClr val="bg1"/>
                </a:solidFill>
                <a:latin typeface="+mn-lt"/>
                <a:ea typeface="MS PGothic" panose="020B0600070205080204" pitchFamily="34" charset="-128"/>
              </a:rPr>
              <a:t>Collaboration and Deployment Services</a:t>
            </a:r>
          </a:p>
        </p:txBody>
      </p:sp>
      <p:grpSp>
        <p:nvGrpSpPr>
          <p:cNvPr id="86028" name="Group 58"/>
          <p:cNvGrpSpPr>
            <a:grpSpLocks/>
          </p:cNvGrpSpPr>
          <p:nvPr/>
        </p:nvGrpSpPr>
        <p:grpSpPr bwMode="auto">
          <a:xfrm>
            <a:off x="5073650" y="3265488"/>
            <a:ext cx="1077913" cy="1143000"/>
            <a:chOff x="5253140" y="2590800"/>
            <a:chExt cx="1078114" cy="1143000"/>
          </a:xfrm>
        </p:grpSpPr>
        <p:sp>
          <p:nvSpPr>
            <p:cNvPr id="103" name="Rounded Rectangle 102"/>
            <p:cNvSpPr/>
            <p:nvPr/>
          </p:nvSpPr>
          <p:spPr bwMode="auto">
            <a:xfrm>
              <a:off x="5253140" y="2937734"/>
              <a:ext cx="1078114" cy="796066"/>
            </a:xfrm>
            <a:prstGeom prst="roundRect">
              <a:avLst/>
            </a:prstGeom>
            <a:solidFill>
              <a:schemeClr val="tx1">
                <a:lumMod val="50000"/>
                <a:lumOff val="50000"/>
              </a:schemeClr>
            </a:solidFill>
            <a:ln>
              <a:solidFill>
                <a:srgbClr val="22436A"/>
              </a:solid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104" name="Picture 52" descr="SPSS Analytic Server"/>
            <p:cNvPicPr>
              <a:picLocks noChangeAspect="1" noChangeArrowheads="1"/>
            </p:cNvPicPr>
            <p:nvPr/>
          </p:nvPicPr>
          <p:blipFill>
            <a:blip r:embed="rId9" cstate="print">
              <a:extLst/>
            </a:blip>
            <a:srcRect/>
            <a:stretch>
              <a:fillRect/>
            </a:stretch>
          </p:blipFill>
          <p:spPr bwMode="auto">
            <a:xfrm>
              <a:off x="5506447" y="2590800"/>
              <a:ext cx="571500" cy="571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6029" name="Group 56"/>
          <p:cNvGrpSpPr>
            <a:grpSpLocks/>
          </p:cNvGrpSpPr>
          <p:nvPr/>
        </p:nvGrpSpPr>
        <p:grpSpPr bwMode="auto">
          <a:xfrm>
            <a:off x="3754438" y="3265488"/>
            <a:ext cx="1079500" cy="1127125"/>
            <a:chOff x="3956742" y="2590800"/>
            <a:chExt cx="1078114" cy="1127760"/>
          </a:xfrm>
        </p:grpSpPr>
        <p:sp>
          <p:nvSpPr>
            <p:cNvPr id="101" name="Rounded Rectangle 100"/>
            <p:cNvSpPr/>
            <p:nvPr/>
          </p:nvSpPr>
          <p:spPr bwMode="auto">
            <a:xfrm>
              <a:off x="3956742" y="2922494"/>
              <a:ext cx="1078114" cy="796066"/>
            </a:xfrm>
            <a:prstGeom prst="roundRect">
              <a:avLst/>
            </a:prstGeom>
            <a:solidFill>
              <a:schemeClr val="tx1">
                <a:lumMod val="50000"/>
                <a:lumOff val="50000"/>
              </a:schemeClr>
            </a:solidFill>
            <a:ln>
              <a:solidFill>
                <a:srgbClr val="22436A"/>
              </a:solid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102" name="Picture 54" descr="Modeler"/>
            <p:cNvPicPr>
              <a:picLocks noChangeAspect="1" noChangeArrowheads="1"/>
            </p:cNvPicPr>
            <p:nvPr/>
          </p:nvPicPr>
          <p:blipFill>
            <a:blip r:embed="rId10" cstate="print">
              <a:extLst/>
            </a:blip>
            <a:srcRect/>
            <a:stretch>
              <a:fillRect/>
            </a:stretch>
          </p:blipFill>
          <p:spPr bwMode="auto">
            <a:xfrm>
              <a:off x="4210049" y="2590800"/>
              <a:ext cx="571500" cy="571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6030" name="Group 53"/>
          <p:cNvGrpSpPr>
            <a:grpSpLocks/>
          </p:cNvGrpSpPr>
          <p:nvPr/>
        </p:nvGrpSpPr>
        <p:grpSpPr bwMode="auto">
          <a:xfrm>
            <a:off x="1014413" y="3248025"/>
            <a:ext cx="1077912" cy="1143000"/>
            <a:chOff x="372348" y="2590800"/>
            <a:chExt cx="1078114" cy="1143000"/>
          </a:xfrm>
        </p:grpSpPr>
        <p:sp>
          <p:nvSpPr>
            <p:cNvPr id="95" name="Rounded Rectangle 94"/>
            <p:cNvSpPr/>
            <p:nvPr/>
          </p:nvSpPr>
          <p:spPr bwMode="auto">
            <a:xfrm>
              <a:off x="372348" y="2937734"/>
              <a:ext cx="1078114" cy="796066"/>
            </a:xfrm>
            <a:prstGeom prst="roundRect">
              <a:avLst/>
            </a:prstGeom>
            <a:solidFill>
              <a:schemeClr val="tx1">
                <a:lumMod val="50000"/>
                <a:lumOff val="50000"/>
              </a:schemeClr>
            </a:solidFill>
            <a:ln>
              <a:solidFill>
                <a:srgbClr val="22436A"/>
              </a:solid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96" name="Picture 60" descr="Data Collection"/>
            <p:cNvPicPr>
              <a:picLocks noChangeAspect="1" noChangeArrowheads="1"/>
            </p:cNvPicPr>
            <p:nvPr/>
          </p:nvPicPr>
          <p:blipFill>
            <a:blip r:embed="rId11" cstate="print">
              <a:extLst/>
            </a:blip>
            <a:srcRect/>
            <a:stretch>
              <a:fillRect/>
            </a:stretch>
          </p:blipFill>
          <p:spPr bwMode="auto">
            <a:xfrm>
              <a:off x="625655" y="2590800"/>
              <a:ext cx="571500" cy="571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6031" name="Group 55"/>
          <p:cNvGrpSpPr>
            <a:grpSpLocks/>
          </p:cNvGrpSpPr>
          <p:nvPr/>
        </p:nvGrpSpPr>
        <p:grpSpPr bwMode="auto">
          <a:xfrm>
            <a:off x="2395538" y="3276600"/>
            <a:ext cx="1077912" cy="1127125"/>
            <a:chOff x="2777639" y="2590800"/>
            <a:chExt cx="1078114" cy="1127760"/>
          </a:xfrm>
        </p:grpSpPr>
        <p:sp>
          <p:nvSpPr>
            <p:cNvPr id="93" name="Rounded Rectangle 92"/>
            <p:cNvSpPr/>
            <p:nvPr/>
          </p:nvSpPr>
          <p:spPr bwMode="auto">
            <a:xfrm>
              <a:off x="2777639" y="2922494"/>
              <a:ext cx="1078114" cy="796066"/>
            </a:xfrm>
            <a:prstGeom prst="roundRect">
              <a:avLst/>
            </a:prstGeom>
            <a:solidFill>
              <a:schemeClr val="tx1">
                <a:lumMod val="50000"/>
                <a:lumOff val="50000"/>
              </a:schemeClr>
            </a:solidFill>
            <a:ln>
              <a:solidFill>
                <a:srgbClr val="22436A"/>
              </a:solid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94" name="Picture 62" descr="Statistics"/>
            <p:cNvPicPr>
              <a:picLocks noChangeAspect="1" noChangeArrowheads="1"/>
            </p:cNvPicPr>
            <p:nvPr/>
          </p:nvPicPr>
          <p:blipFill>
            <a:blip r:embed="rId12" cstate="print">
              <a:extLst/>
            </a:blip>
            <a:srcRect/>
            <a:stretch>
              <a:fillRect/>
            </a:stretch>
          </p:blipFill>
          <p:spPr bwMode="auto">
            <a:xfrm>
              <a:off x="3030946" y="2590800"/>
              <a:ext cx="571500" cy="571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84" name="TextBox 32"/>
          <p:cNvSpPr txBox="1">
            <a:spLocks noChangeArrowheads="1"/>
          </p:cNvSpPr>
          <p:nvPr/>
        </p:nvSpPr>
        <p:spPr bwMode="auto">
          <a:xfrm>
            <a:off x="4978400" y="3832225"/>
            <a:ext cx="1219200" cy="415925"/>
          </a:xfrm>
          <a:prstGeom prst="rect">
            <a:avLst/>
          </a:prstGeom>
          <a:noFill/>
          <a:ln w="9525">
            <a:noFill/>
            <a:miter lim="800000"/>
            <a:headEnd/>
            <a:tailEnd/>
          </a:ln>
        </p:spPr>
        <p:txBody>
          <a:bodyPr anchor="b">
            <a:spAutoFit/>
          </a:bodyPr>
          <a:lstStyle/>
          <a:p>
            <a:pPr algn="ctr">
              <a:defRPr/>
            </a:pPr>
            <a:r>
              <a:rPr lang="en-US" sz="1050" dirty="0">
                <a:solidFill>
                  <a:srgbClr val="000099"/>
                </a:solidFill>
                <a:latin typeface="+mn-lt"/>
                <a:ea typeface="MS PGothic" panose="020B0600070205080204" pitchFamily="34" charset="-128"/>
              </a:rPr>
              <a:t>Analytic </a:t>
            </a:r>
            <a:br>
              <a:rPr lang="en-US" sz="1050" dirty="0">
                <a:solidFill>
                  <a:srgbClr val="000099"/>
                </a:solidFill>
                <a:latin typeface="+mn-lt"/>
                <a:ea typeface="MS PGothic" panose="020B0600070205080204" pitchFamily="34" charset="-128"/>
              </a:rPr>
            </a:br>
            <a:r>
              <a:rPr lang="en-US" sz="1050" dirty="0">
                <a:solidFill>
                  <a:srgbClr val="000099"/>
                </a:solidFill>
                <a:latin typeface="+mn-lt"/>
                <a:ea typeface="MS PGothic" panose="020B0600070205080204" pitchFamily="34" charset="-128"/>
              </a:rPr>
              <a:t>Server </a:t>
            </a:r>
          </a:p>
        </p:txBody>
      </p:sp>
      <p:sp>
        <p:nvSpPr>
          <p:cNvPr id="85" name="TextBox 22"/>
          <p:cNvSpPr txBox="1">
            <a:spLocks noChangeArrowheads="1"/>
          </p:cNvSpPr>
          <p:nvPr/>
        </p:nvSpPr>
        <p:spPr bwMode="auto">
          <a:xfrm>
            <a:off x="3743325" y="3841750"/>
            <a:ext cx="1066800" cy="415925"/>
          </a:xfrm>
          <a:prstGeom prst="rect">
            <a:avLst/>
          </a:prstGeom>
          <a:noFill/>
          <a:ln w="9525">
            <a:noFill/>
            <a:miter lim="800000"/>
            <a:headEnd/>
            <a:tailEnd/>
          </a:ln>
        </p:spPr>
        <p:txBody>
          <a:bodyPr anchor="b">
            <a:spAutoFit/>
          </a:bodyPr>
          <a:lstStyle/>
          <a:p>
            <a:pPr algn="ctr">
              <a:defRPr/>
            </a:pPr>
            <a:r>
              <a:rPr lang="en-US" sz="1050" dirty="0">
                <a:solidFill>
                  <a:srgbClr val="000099"/>
                </a:solidFill>
                <a:latin typeface="+mn-lt"/>
                <a:ea typeface="MS PGothic" panose="020B0600070205080204" pitchFamily="34" charset="-128"/>
              </a:rPr>
              <a:t>Modeler and ADM</a:t>
            </a:r>
          </a:p>
        </p:txBody>
      </p:sp>
      <p:sp>
        <p:nvSpPr>
          <p:cNvPr id="88" name="TextBox 32"/>
          <p:cNvSpPr txBox="1">
            <a:spLocks noChangeArrowheads="1"/>
          </p:cNvSpPr>
          <p:nvPr/>
        </p:nvSpPr>
        <p:spPr bwMode="auto">
          <a:xfrm>
            <a:off x="1042988" y="3821113"/>
            <a:ext cx="1066800" cy="415925"/>
          </a:xfrm>
          <a:prstGeom prst="rect">
            <a:avLst/>
          </a:prstGeom>
          <a:noFill/>
          <a:ln w="9525">
            <a:noFill/>
            <a:miter lim="800000"/>
            <a:headEnd/>
            <a:tailEnd/>
          </a:ln>
        </p:spPr>
        <p:txBody>
          <a:bodyPr anchor="b">
            <a:spAutoFit/>
          </a:bodyPr>
          <a:lstStyle/>
          <a:p>
            <a:pPr algn="ctr">
              <a:defRPr/>
            </a:pPr>
            <a:r>
              <a:rPr lang="en-US" sz="1050" dirty="0">
                <a:solidFill>
                  <a:srgbClr val="000099"/>
                </a:solidFill>
                <a:latin typeface="+mn-lt"/>
                <a:ea typeface="MS PGothic" panose="020B0600070205080204" pitchFamily="34" charset="-128"/>
              </a:rPr>
              <a:t>Data Collection</a:t>
            </a:r>
          </a:p>
        </p:txBody>
      </p:sp>
      <p:sp>
        <p:nvSpPr>
          <p:cNvPr id="89" name="TextBox 23"/>
          <p:cNvSpPr txBox="1">
            <a:spLocks noChangeArrowheads="1"/>
          </p:cNvSpPr>
          <p:nvPr/>
        </p:nvSpPr>
        <p:spPr bwMode="auto">
          <a:xfrm>
            <a:off x="2390775" y="3937000"/>
            <a:ext cx="1068388" cy="254000"/>
          </a:xfrm>
          <a:prstGeom prst="rect">
            <a:avLst/>
          </a:prstGeom>
          <a:noFill/>
          <a:ln w="9525">
            <a:noFill/>
            <a:miter lim="800000"/>
            <a:headEnd/>
            <a:tailEnd/>
          </a:ln>
        </p:spPr>
        <p:txBody>
          <a:bodyPr anchor="b">
            <a:spAutoFit/>
          </a:bodyPr>
          <a:lstStyle/>
          <a:p>
            <a:pPr algn="ctr">
              <a:defRPr/>
            </a:pPr>
            <a:r>
              <a:rPr lang="en-US" sz="1050" dirty="0">
                <a:solidFill>
                  <a:srgbClr val="000099"/>
                </a:solidFill>
                <a:latin typeface="+mn-lt"/>
                <a:ea typeface="MS PGothic" panose="020B0600070205080204" pitchFamily="34" charset="-128"/>
              </a:rPr>
              <a:t>Statistics</a:t>
            </a:r>
          </a:p>
        </p:txBody>
      </p:sp>
      <p:sp>
        <p:nvSpPr>
          <p:cNvPr id="6164" name="Oval 1"/>
          <p:cNvSpPr>
            <a:spLocks noChangeArrowheads="1"/>
          </p:cNvSpPr>
          <p:nvPr/>
        </p:nvSpPr>
        <p:spPr bwMode="auto">
          <a:xfrm>
            <a:off x="342900" y="2001838"/>
            <a:ext cx="7386638" cy="3224212"/>
          </a:xfrm>
          <a:prstGeom prst="ellipse">
            <a:avLst/>
          </a:prstGeom>
          <a:noFill/>
          <a:ln w="9525">
            <a:noFill/>
            <a:round/>
            <a:headEnd/>
            <a:tailEnd/>
          </a:ln>
        </p:spPr>
        <p:txBody>
          <a:bodyPr/>
          <a:lstStyle/>
          <a:p>
            <a:pPr>
              <a:lnSpc>
                <a:spcPct val="90000"/>
              </a:lnSpc>
              <a:defRPr/>
            </a:pPr>
            <a:endParaRPr lang="en-US" altLang="en-US" sz="2400">
              <a:solidFill>
                <a:srgbClr val="000000"/>
              </a:solidFill>
              <a:latin typeface="+mn-lt"/>
            </a:endParaRPr>
          </a:p>
        </p:txBody>
      </p:sp>
      <p:pic>
        <p:nvPicPr>
          <p:cNvPr id="86037"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24438" y="5080000"/>
            <a:ext cx="787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8" name="Picture 27" descr="infostream-shad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238" y="4967288"/>
            <a:ext cx="98901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39" name="Group 5"/>
          <p:cNvGrpSpPr>
            <a:grpSpLocks/>
          </p:cNvGrpSpPr>
          <p:nvPr/>
        </p:nvGrpSpPr>
        <p:grpSpPr bwMode="auto">
          <a:xfrm>
            <a:off x="7524750" y="5419725"/>
            <a:ext cx="1444625" cy="858838"/>
            <a:chOff x="7525543" y="5419751"/>
            <a:chExt cx="1443286" cy="858812"/>
          </a:xfrm>
        </p:grpSpPr>
        <p:pic>
          <p:nvPicPr>
            <p:cNvPr id="86071" name="Picture 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823747" y="5419751"/>
              <a:ext cx="1145082" cy="8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72" name="Picture 69" descr="systems_z_zos140x100_tran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25543" y="5762818"/>
              <a:ext cx="7699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40" name="Picture 9"/>
          <p:cNvPicPr>
            <a:picLocks noChangeAspect="1"/>
          </p:cNvPicPr>
          <p:nvPr/>
        </p:nvPicPr>
        <p:blipFill>
          <a:blip r:embed="rId17">
            <a:extLst>
              <a:ext uri="{28A0092B-C50C-407E-A947-70E740481C1C}">
                <a14:useLocalDpi xmlns:a14="http://schemas.microsoft.com/office/drawing/2010/main" val="0"/>
              </a:ext>
            </a:extLst>
          </a:blip>
          <a:srcRect l="4028" r="51015"/>
          <a:stretch>
            <a:fillRect/>
          </a:stretch>
        </p:blipFill>
        <p:spPr bwMode="auto">
          <a:xfrm>
            <a:off x="6181725" y="4972050"/>
            <a:ext cx="6953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TextBox 62"/>
          <p:cNvSpPr txBox="1">
            <a:spLocks noChangeArrowheads="1"/>
          </p:cNvSpPr>
          <p:nvPr/>
        </p:nvSpPr>
        <p:spPr bwMode="auto">
          <a:xfrm>
            <a:off x="368300" y="2417763"/>
            <a:ext cx="8699500" cy="369887"/>
          </a:xfrm>
          <a:prstGeom prst="rect">
            <a:avLst/>
          </a:prstGeom>
          <a:noFill/>
          <a:ln w="9525">
            <a:noFill/>
            <a:miter lim="800000"/>
            <a:headEnd/>
            <a:tailEnd/>
          </a:ln>
        </p:spPr>
        <p:txBody>
          <a:bodyPr>
            <a:spAutoFit/>
          </a:bodyPr>
          <a:lstStyle/>
          <a:p>
            <a:pPr algn="ctr">
              <a:defRPr/>
            </a:pPr>
            <a:r>
              <a:rPr lang="en-US" altLang="en-US" b="1">
                <a:solidFill>
                  <a:schemeClr val="bg1"/>
                </a:solidFill>
                <a:latin typeface="+mn-lt"/>
              </a:rPr>
              <a:t>Differentiated Analytic Solutions</a:t>
            </a:r>
          </a:p>
        </p:txBody>
      </p:sp>
      <p:grpSp>
        <p:nvGrpSpPr>
          <p:cNvPr id="86042" name="Group 5"/>
          <p:cNvGrpSpPr>
            <a:grpSpLocks/>
          </p:cNvGrpSpPr>
          <p:nvPr/>
        </p:nvGrpSpPr>
        <p:grpSpPr bwMode="auto">
          <a:xfrm>
            <a:off x="190500" y="1366838"/>
            <a:ext cx="2212975" cy="1277937"/>
            <a:chOff x="261428" y="1722559"/>
            <a:chExt cx="2212841" cy="1278588"/>
          </a:xfrm>
        </p:grpSpPr>
        <p:sp>
          <p:nvSpPr>
            <p:cNvPr id="69" name="Rounded Rectangle 68"/>
            <p:cNvSpPr/>
            <p:nvPr/>
          </p:nvSpPr>
          <p:spPr bwMode="auto">
            <a:xfrm>
              <a:off x="428675" y="1722559"/>
              <a:ext cx="2045594" cy="1278588"/>
            </a:xfrm>
            <a:prstGeom prst="roundRect">
              <a:avLst/>
            </a:prstGeom>
            <a:solidFill>
              <a:schemeClr val="tx2">
                <a:lumMod val="65000"/>
                <a:lumOff val="35000"/>
              </a:schemeClr>
            </a:solidFill>
            <a:ln>
              <a:no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sp>
          <p:nvSpPr>
            <p:cNvPr id="77" name="TextBox 32"/>
            <p:cNvSpPr txBox="1">
              <a:spLocks noChangeArrowheads="1"/>
            </p:cNvSpPr>
            <p:nvPr/>
          </p:nvSpPr>
          <p:spPr bwMode="auto">
            <a:xfrm>
              <a:off x="261428" y="1992571"/>
              <a:ext cx="1971556" cy="738563"/>
            </a:xfrm>
            <a:prstGeom prst="rect">
              <a:avLst/>
            </a:prstGeom>
            <a:noFill/>
            <a:ln w="9525">
              <a:noFill/>
              <a:miter lim="800000"/>
              <a:headEnd/>
              <a:tailEnd/>
            </a:ln>
          </p:spPr>
          <p:txBody>
            <a:bodyPr anchor="b">
              <a:spAutoFit/>
            </a:bodyPr>
            <a:lstStyle/>
            <a:p>
              <a:pPr algn="ctr">
                <a:defRPr/>
              </a:pPr>
              <a:r>
                <a:rPr lang="en-US" sz="1400" dirty="0">
                  <a:solidFill>
                    <a:schemeClr val="bg1"/>
                  </a:solidFill>
                  <a:latin typeface="+mn-lt"/>
                  <a:ea typeface="MS PGothic" panose="020B0600070205080204" pitchFamily="34" charset="-128"/>
                </a:rPr>
                <a:t>Predictive Maintenance and </a:t>
              </a:r>
            </a:p>
            <a:p>
              <a:pPr algn="ctr">
                <a:defRPr/>
              </a:pPr>
              <a:r>
                <a:rPr lang="en-US" sz="1400" dirty="0">
                  <a:solidFill>
                    <a:schemeClr val="bg1"/>
                  </a:solidFill>
                  <a:latin typeface="+mn-lt"/>
                  <a:ea typeface="MS PGothic" panose="020B0600070205080204" pitchFamily="34" charset="-128"/>
                </a:rPr>
                <a:t>Quality (PMQ)</a:t>
              </a:r>
            </a:p>
          </p:txBody>
        </p:sp>
        <p:pic>
          <p:nvPicPr>
            <p:cNvPr id="86070" name="Picture 9" descr="C:\Documents and Settings\Administrator\Desktop\Market Management\Presentation icons PNG files\Arrows-4curved_ico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41513" y="2258842"/>
              <a:ext cx="4619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43" name="Picture 105" descr="Gears.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57675" y="5035550"/>
            <a:ext cx="663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44" name="Group 2"/>
          <p:cNvGrpSpPr>
            <a:grpSpLocks/>
          </p:cNvGrpSpPr>
          <p:nvPr/>
        </p:nvGrpSpPr>
        <p:grpSpPr bwMode="auto">
          <a:xfrm>
            <a:off x="2443163" y="1366838"/>
            <a:ext cx="2090737" cy="1277937"/>
            <a:chOff x="6811016" y="676561"/>
            <a:chExt cx="2090453" cy="1278588"/>
          </a:xfrm>
        </p:grpSpPr>
        <p:sp>
          <p:nvSpPr>
            <p:cNvPr id="82" name="Rounded Rectangle 81"/>
            <p:cNvSpPr/>
            <p:nvPr/>
          </p:nvSpPr>
          <p:spPr bwMode="auto">
            <a:xfrm>
              <a:off x="6855875" y="676561"/>
              <a:ext cx="2045594" cy="1278588"/>
            </a:xfrm>
            <a:prstGeom prst="roundRect">
              <a:avLst/>
            </a:prstGeom>
            <a:solidFill>
              <a:schemeClr val="tx2">
                <a:lumMod val="65000"/>
                <a:lumOff val="35000"/>
              </a:schemeClr>
            </a:solidFill>
            <a:ln>
              <a:no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grpSp>
          <p:nvGrpSpPr>
            <p:cNvPr id="86065" name="Group 1"/>
            <p:cNvGrpSpPr>
              <a:grpSpLocks/>
            </p:cNvGrpSpPr>
            <p:nvPr/>
          </p:nvGrpSpPr>
          <p:grpSpPr bwMode="auto">
            <a:xfrm>
              <a:off x="6811016" y="965184"/>
              <a:ext cx="1970088" cy="757375"/>
              <a:chOff x="6793152" y="952184"/>
              <a:chExt cx="1970088" cy="757375"/>
            </a:xfrm>
          </p:grpSpPr>
          <p:sp>
            <p:nvSpPr>
              <p:cNvPr id="78" name="TextBox 32"/>
              <p:cNvSpPr txBox="1">
                <a:spLocks noChangeArrowheads="1"/>
              </p:cNvSpPr>
              <p:nvPr/>
            </p:nvSpPr>
            <p:spPr bwMode="auto">
              <a:xfrm>
                <a:off x="6793152" y="952633"/>
                <a:ext cx="1969819" cy="524142"/>
              </a:xfrm>
              <a:prstGeom prst="rect">
                <a:avLst/>
              </a:prstGeom>
              <a:noFill/>
              <a:ln w="9525">
                <a:noFill/>
                <a:miter lim="800000"/>
                <a:headEnd/>
                <a:tailEnd/>
              </a:ln>
            </p:spPr>
            <p:txBody>
              <a:bodyPr anchor="b">
                <a:spAutoFit/>
              </a:bodyPr>
              <a:lstStyle/>
              <a:p>
                <a:pPr algn="ctr">
                  <a:defRPr/>
                </a:pPr>
                <a:r>
                  <a:rPr lang="en-US" sz="1400" dirty="0">
                    <a:solidFill>
                      <a:schemeClr val="bg1"/>
                    </a:solidFill>
                    <a:latin typeface="+mn-lt"/>
                    <a:ea typeface="MS PGothic" panose="020B0600070205080204" pitchFamily="34" charset="-128"/>
                  </a:rPr>
                  <a:t>Predictive Customer Intelligence (PCI)</a:t>
                </a:r>
              </a:p>
            </p:txBody>
          </p:sp>
          <p:pic>
            <p:nvPicPr>
              <p:cNvPr id="86067" name="Picture 6" descr="C:\Documents and Settings\Administrator\Desktop\Market Management\Presentation icons PNG files\Person_icons.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66075" y="1355547"/>
                <a:ext cx="7302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6045" name="Group 3"/>
          <p:cNvGrpSpPr>
            <a:grpSpLocks/>
          </p:cNvGrpSpPr>
          <p:nvPr/>
        </p:nvGrpSpPr>
        <p:grpSpPr bwMode="auto">
          <a:xfrm>
            <a:off x="6788150" y="1366838"/>
            <a:ext cx="2044700" cy="1277937"/>
            <a:chOff x="11849151" y="-76715"/>
            <a:chExt cx="2045594" cy="1278588"/>
          </a:xfrm>
        </p:grpSpPr>
        <p:sp>
          <p:nvSpPr>
            <p:cNvPr id="90" name="Rounded Rectangle 89"/>
            <p:cNvSpPr/>
            <p:nvPr/>
          </p:nvSpPr>
          <p:spPr bwMode="auto">
            <a:xfrm>
              <a:off x="11849151" y="-76715"/>
              <a:ext cx="2045594" cy="1278588"/>
            </a:xfrm>
            <a:prstGeom prst="roundRect">
              <a:avLst/>
            </a:prstGeom>
            <a:solidFill>
              <a:schemeClr val="tx2">
                <a:lumMod val="65000"/>
                <a:lumOff val="35000"/>
              </a:schemeClr>
            </a:solidFill>
            <a:ln>
              <a:no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91" name="Picture 90" descr="CustomerCare_icon.png"/>
            <p:cNvPicPr>
              <a:picLocks noChangeAspect="1" noChangeArrowheads="1"/>
            </p:cNvPicPr>
            <p:nvPr/>
          </p:nvPicPr>
          <p:blipFill>
            <a:blip r:embed="rId21" cstate="print">
              <a:duotone>
                <a:prstClr val="black"/>
                <a:srgbClr val="FF9900">
                  <a:tint val="45000"/>
                  <a:satMod val="400000"/>
                </a:srgbClr>
              </a:duotone>
              <a:extLst/>
            </a:blip>
            <a:srcRect/>
            <a:stretch>
              <a:fillRect/>
            </a:stretch>
          </p:blipFill>
          <p:spPr bwMode="auto">
            <a:xfrm>
              <a:off x="12057580" y="621754"/>
              <a:ext cx="428647" cy="221548"/>
            </a:xfrm>
            <a:prstGeom prst="rect">
              <a:avLst/>
            </a:prstGeom>
            <a:noFill/>
            <a:ln>
              <a:noFill/>
            </a:ln>
            <a:extLst/>
          </p:spPr>
        </p:pic>
        <p:pic>
          <p:nvPicPr>
            <p:cNvPr id="92" name="Picture 91"/>
            <p:cNvPicPr>
              <a:picLocks noChangeAspect="1" noChangeArrowheads="1"/>
            </p:cNvPicPr>
            <p:nvPr/>
          </p:nvPicPr>
          <p:blipFill>
            <a:blip r:embed="rId22" cstate="print">
              <a:duotone>
                <a:prstClr val="black"/>
                <a:srgbClr val="FF9900">
                  <a:tint val="45000"/>
                  <a:satMod val="400000"/>
                </a:srgbClr>
              </a:duotone>
              <a:extLst/>
            </a:blip>
            <a:srcRect/>
            <a:stretch>
              <a:fillRect/>
            </a:stretch>
          </p:blipFill>
          <p:spPr bwMode="auto">
            <a:xfrm>
              <a:off x="12711773" y="575645"/>
              <a:ext cx="320068" cy="320068"/>
            </a:xfrm>
            <a:prstGeom prst="rect">
              <a:avLst/>
            </a:prstGeom>
            <a:noFill/>
            <a:ln>
              <a:noFill/>
            </a:ln>
            <a:extLst/>
          </p:spPr>
        </p:pic>
        <p:pic>
          <p:nvPicPr>
            <p:cNvPr id="105" name="Picture 104" descr="Danger_Wht.png"/>
            <p:cNvPicPr>
              <a:picLocks noChangeAspect="1"/>
            </p:cNvPicPr>
            <p:nvPr/>
          </p:nvPicPr>
          <p:blipFill>
            <a:blip r:embed="rId23" cstate="print">
              <a:duotone>
                <a:prstClr val="black"/>
                <a:srgbClr val="FF9900">
                  <a:tint val="45000"/>
                  <a:satMod val="400000"/>
                </a:srgbClr>
              </a:duotone>
              <a:extLst/>
            </a:blip>
            <a:srcRect/>
            <a:stretch>
              <a:fillRect/>
            </a:stretch>
          </p:blipFill>
          <p:spPr bwMode="auto">
            <a:xfrm>
              <a:off x="13318000" y="555342"/>
              <a:ext cx="381157" cy="334604"/>
            </a:xfrm>
            <a:prstGeom prst="rect">
              <a:avLst/>
            </a:prstGeom>
            <a:noFill/>
            <a:ln>
              <a:noFill/>
            </a:ln>
            <a:extLst/>
          </p:spPr>
        </p:pic>
        <p:sp>
          <p:nvSpPr>
            <p:cNvPr id="80" name="TextBox 32"/>
            <p:cNvSpPr txBox="1">
              <a:spLocks noChangeArrowheads="1"/>
            </p:cNvSpPr>
            <p:nvPr/>
          </p:nvSpPr>
          <p:spPr bwMode="auto">
            <a:xfrm>
              <a:off x="11896797" y="209181"/>
              <a:ext cx="1970949" cy="308132"/>
            </a:xfrm>
            <a:prstGeom prst="rect">
              <a:avLst/>
            </a:prstGeom>
            <a:noFill/>
            <a:ln w="9525">
              <a:noFill/>
              <a:miter lim="800000"/>
              <a:headEnd/>
              <a:tailEnd/>
            </a:ln>
          </p:spPr>
          <p:txBody>
            <a:bodyPr anchor="b">
              <a:spAutoFit/>
            </a:bodyPr>
            <a:lstStyle/>
            <a:p>
              <a:pPr algn="ctr">
                <a:defRPr/>
              </a:pPr>
              <a:r>
                <a:rPr lang="en-US" sz="1400" dirty="0">
                  <a:solidFill>
                    <a:schemeClr val="bg1"/>
                  </a:solidFill>
                  <a:latin typeface="+mn-lt"/>
                  <a:ea typeface="MS PGothic" panose="020B0600070205080204" pitchFamily="34" charset="-128"/>
                </a:rPr>
                <a:t>Custom Applications</a:t>
              </a:r>
            </a:p>
          </p:txBody>
        </p:sp>
      </p:grpSp>
      <p:grpSp>
        <p:nvGrpSpPr>
          <p:cNvPr id="86046" name="Group 4"/>
          <p:cNvGrpSpPr>
            <a:grpSpLocks/>
          </p:cNvGrpSpPr>
          <p:nvPr/>
        </p:nvGrpSpPr>
        <p:grpSpPr bwMode="auto">
          <a:xfrm>
            <a:off x="4654550" y="1379538"/>
            <a:ext cx="2054225" cy="1279525"/>
            <a:chOff x="9357243" y="-208284"/>
            <a:chExt cx="2052964" cy="1278588"/>
          </a:xfrm>
        </p:grpSpPr>
        <p:sp>
          <p:nvSpPr>
            <p:cNvPr id="83" name="Rounded Rectangle 82"/>
            <p:cNvSpPr/>
            <p:nvPr/>
          </p:nvSpPr>
          <p:spPr bwMode="auto">
            <a:xfrm>
              <a:off x="9364613" y="-208284"/>
              <a:ext cx="2045594" cy="1278588"/>
            </a:xfrm>
            <a:prstGeom prst="roundRect">
              <a:avLst/>
            </a:prstGeom>
            <a:solidFill>
              <a:schemeClr val="tx2">
                <a:lumMod val="65000"/>
                <a:lumOff val="35000"/>
              </a:schemeClr>
            </a:solidFill>
            <a:ln>
              <a:no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86057" name="Picture 7" descr="C:\Documents and Settings\Administrator\Desktop\Market Management\Presentation icons PNG files\GovRiskCompliance_icon.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710125" y="342367"/>
              <a:ext cx="561967" cy="43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32"/>
            <p:cNvSpPr txBox="1">
              <a:spLocks noChangeArrowheads="1"/>
            </p:cNvSpPr>
            <p:nvPr/>
          </p:nvSpPr>
          <p:spPr bwMode="auto">
            <a:xfrm>
              <a:off x="9357243" y="59807"/>
              <a:ext cx="1545276" cy="737647"/>
            </a:xfrm>
            <a:prstGeom prst="rect">
              <a:avLst/>
            </a:prstGeom>
            <a:noFill/>
            <a:ln w="9525">
              <a:noFill/>
              <a:miter lim="800000"/>
              <a:headEnd/>
              <a:tailEnd/>
            </a:ln>
          </p:spPr>
          <p:txBody>
            <a:bodyPr anchor="b">
              <a:spAutoFit/>
            </a:bodyPr>
            <a:lstStyle/>
            <a:p>
              <a:pPr algn="ctr">
                <a:defRPr/>
              </a:pPr>
              <a:r>
                <a:rPr lang="en-US" sz="1400" dirty="0">
                  <a:solidFill>
                    <a:schemeClr val="bg1"/>
                  </a:solidFill>
                  <a:latin typeface="+mn-lt"/>
                  <a:ea typeface="MS PGothic" panose="020B0600070205080204" pitchFamily="34" charset="-128"/>
                </a:rPr>
                <a:t>Counter Fraud Management (CFM)</a:t>
              </a:r>
            </a:p>
          </p:txBody>
        </p:sp>
      </p:grpSp>
      <p:grpSp>
        <p:nvGrpSpPr>
          <p:cNvPr id="86047" name="Group 59"/>
          <p:cNvGrpSpPr>
            <a:grpSpLocks/>
          </p:cNvGrpSpPr>
          <p:nvPr/>
        </p:nvGrpSpPr>
        <p:grpSpPr bwMode="auto">
          <a:xfrm>
            <a:off x="6310313" y="3306763"/>
            <a:ext cx="1077912" cy="1127125"/>
            <a:chOff x="6549538" y="2590800"/>
            <a:chExt cx="1078114" cy="1127760"/>
          </a:xfrm>
        </p:grpSpPr>
        <p:sp>
          <p:nvSpPr>
            <p:cNvPr id="58" name="Rounded Rectangle 57"/>
            <p:cNvSpPr/>
            <p:nvPr/>
          </p:nvSpPr>
          <p:spPr bwMode="auto">
            <a:xfrm>
              <a:off x="6549538" y="2922494"/>
              <a:ext cx="1078114" cy="796066"/>
            </a:xfrm>
            <a:prstGeom prst="roundRect">
              <a:avLst/>
            </a:prstGeom>
            <a:solidFill>
              <a:schemeClr val="tx1">
                <a:lumMod val="50000"/>
                <a:lumOff val="50000"/>
              </a:schemeClr>
            </a:solidFill>
            <a:ln>
              <a:solidFill>
                <a:srgbClr val="22436A"/>
              </a:solid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pic>
          <p:nvPicPr>
            <p:cNvPr id="59" name="Picture 56" descr="ADM"/>
            <p:cNvPicPr>
              <a:picLocks noChangeAspect="1" noChangeArrowheads="1"/>
            </p:cNvPicPr>
            <p:nvPr/>
          </p:nvPicPr>
          <p:blipFill>
            <a:blip r:embed="rId25" cstate="print">
              <a:extLst/>
            </a:blip>
            <a:srcRect/>
            <a:stretch>
              <a:fillRect/>
            </a:stretch>
          </p:blipFill>
          <p:spPr bwMode="auto">
            <a:xfrm>
              <a:off x="6802845" y="2590800"/>
              <a:ext cx="571500" cy="571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60" name="TextBox 24"/>
          <p:cNvSpPr txBox="1">
            <a:spLocks noChangeArrowheads="1"/>
          </p:cNvSpPr>
          <p:nvPr/>
        </p:nvSpPr>
        <p:spPr bwMode="auto">
          <a:xfrm>
            <a:off x="6324600" y="3929063"/>
            <a:ext cx="1103313" cy="350837"/>
          </a:xfrm>
          <a:prstGeom prst="rect">
            <a:avLst/>
          </a:prstGeom>
          <a:noFill/>
          <a:ln w="9525">
            <a:noFill/>
            <a:miter lim="800000"/>
            <a:headEnd/>
            <a:tailEnd/>
          </a:ln>
        </p:spPr>
        <p:txBody>
          <a:bodyPr anchor="b">
            <a:spAutoFit/>
          </a:bodyPr>
          <a:lstStyle/>
          <a:p>
            <a:pPr algn="ctr">
              <a:lnSpc>
                <a:spcPct val="80000"/>
              </a:lnSpc>
              <a:defRPr/>
            </a:pPr>
            <a:r>
              <a:rPr lang="en-US" sz="1050" dirty="0">
                <a:solidFill>
                  <a:srgbClr val="000099"/>
                </a:solidFill>
                <a:latin typeface="+mn-lt"/>
                <a:ea typeface="MS PGothic" panose="020B0600070205080204" pitchFamily="34" charset="-128"/>
              </a:rPr>
              <a:t>Decision Optimization</a:t>
            </a:r>
          </a:p>
        </p:txBody>
      </p:sp>
      <p:sp>
        <p:nvSpPr>
          <p:cNvPr id="61" name="Rounded Rectangle 60"/>
          <p:cNvSpPr/>
          <p:nvPr/>
        </p:nvSpPr>
        <p:spPr bwMode="auto">
          <a:xfrm>
            <a:off x="7544794" y="3643448"/>
            <a:ext cx="1078114" cy="796066"/>
          </a:xfrm>
          <a:prstGeom prst="roundRect">
            <a:avLst/>
          </a:prstGeom>
          <a:solidFill>
            <a:schemeClr val="tx1">
              <a:lumMod val="50000"/>
              <a:lumOff val="50000"/>
            </a:schemeClr>
          </a:solidFill>
          <a:ln>
            <a:solidFill>
              <a:srgbClr val="22436A"/>
            </a:solidFill>
            <a:headEnd type="none" w="med" len="med"/>
            <a:tailEnd type="none" w="med" len="med"/>
          </a:ln>
          <a:scene3d>
            <a:camera prst="perspectiveRelaxed" fov="0">
              <a:rot lat="1860000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rgbClr val="000099"/>
              </a:solidFill>
            </a:endParaRPr>
          </a:p>
        </p:txBody>
      </p:sp>
      <p:sp>
        <p:nvSpPr>
          <p:cNvPr id="63" name="TextBox 24"/>
          <p:cNvSpPr txBox="1">
            <a:spLocks noChangeArrowheads="1"/>
          </p:cNvSpPr>
          <p:nvPr/>
        </p:nvSpPr>
        <p:spPr bwMode="auto">
          <a:xfrm>
            <a:off x="7559675" y="3933825"/>
            <a:ext cx="1103313" cy="350838"/>
          </a:xfrm>
          <a:prstGeom prst="rect">
            <a:avLst/>
          </a:prstGeom>
          <a:noFill/>
          <a:ln w="9525">
            <a:noFill/>
            <a:miter lim="800000"/>
            <a:headEnd/>
            <a:tailEnd/>
          </a:ln>
        </p:spPr>
        <p:txBody>
          <a:bodyPr anchor="b">
            <a:spAutoFit/>
          </a:bodyPr>
          <a:lstStyle/>
          <a:p>
            <a:pPr algn="ctr">
              <a:lnSpc>
                <a:spcPct val="80000"/>
              </a:lnSpc>
              <a:defRPr/>
            </a:pPr>
            <a:r>
              <a:rPr lang="en-US" sz="1050" dirty="0">
                <a:solidFill>
                  <a:srgbClr val="000099"/>
                </a:solidFill>
                <a:latin typeface="+mn-lt"/>
                <a:ea typeface="MS PGothic" panose="020B0600070205080204" pitchFamily="34" charset="-128"/>
              </a:rPr>
              <a:t>Watson Analytics</a:t>
            </a:r>
          </a:p>
        </p:txBody>
      </p:sp>
      <p:pic>
        <p:nvPicPr>
          <p:cNvPr id="86051" name="Picture 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37488" y="3360738"/>
            <a:ext cx="5476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ounded Rectangle 64"/>
          <p:cNvSpPr/>
          <p:nvPr/>
        </p:nvSpPr>
        <p:spPr>
          <a:xfrm>
            <a:off x="7539038" y="3311525"/>
            <a:ext cx="1103312" cy="10668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Title 23"/>
          <p:cNvSpPr txBox="1">
            <a:spLocks/>
          </p:cNvSpPr>
          <p:nvPr/>
        </p:nvSpPr>
        <p:spPr bwMode="auto">
          <a:xfrm>
            <a:off x="246063" y="557213"/>
            <a:ext cx="8628062" cy="338554"/>
          </a:xfrm>
          <a:prstGeom prst="rect">
            <a:avLst/>
          </a:prstGeom>
          <a:noFill/>
          <a:ln w="9525">
            <a:noFill/>
            <a:miter lim="800000"/>
            <a:headEnd/>
            <a:tailEnd/>
          </a:ln>
        </p:spPr>
        <p:txBody>
          <a:bodyPr lIns="0" tIns="0" rIns="0" bIns="0">
            <a:spAutoFit/>
          </a:bodyPr>
          <a:lstStyle/>
          <a:p>
            <a:pPr eaLnBrk="0" hangingPunct="0">
              <a:defRPr/>
            </a:pPr>
            <a:r>
              <a:rPr lang="en-US" altLang="en-US" sz="2200" kern="0" dirty="0">
                <a:latin typeface="+mn-lt"/>
                <a:ea typeface="+mj-ea"/>
                <a:cs typeface="+mj-cs"/>
              </a:rPr>
              <a:t>IBM SPSS Predictive Analytics Foundation</a:t>
            </a:r>
          </a:p>
        </p:txBody>
      </p:sp>
    </p:spTree>
    <p:extLst>
      <p:ext uri="{BB962C8B-B14F-4D97-AF65-F5344CB8AC3E}">
        <p14:creationId xmlns:p14="http://schemas.microsoft.com/office/powerpoint/2010/main" val="2523537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9552" y="658018"/>
            <a:ext cx="7850614" cy="576263"/>
          </a:xfrm>
        </p:spPr>
        <p:txBody>
          <a:bodyPr/>
          <a:lstStyle/>
          <a:p>
            <a:r>
              <a:rPr lang="en-US" dirty="0"/>
              <a:t>IBM SPSS Modeler</a:t>
            </a:r>
          </a:p>
        </p:txBody>
      </p:sp>
      <p:sp>
        <p:nvSpPr>
          <p:cNvPr id="68610" name="Content Placeholder 2"/>
          <p:cNvSpPr>
            <a:spLocks noGrp="1"/>
          </p:cNvSpPr>
          <p:nvPr>
            <p:ph idx="1"/>
          </p:nvPr>
        </p:nvSpPr>
        <p:spPr>
          <a:xfrm>
            <a:off x="266700" y="1873250"/>
            <a:ext cx="4394575" cy="4495800"/>
          </a:xfrm>
        </p:spPr>
        <p:txBody>
          <a:bodyPr/>
          <a:lstStyle/>
          <a:p>
            <a:pPr marL="285750" indent="-285750" eaLnBrk="1" hangingPunct="1">
              <a:buFont typeface="Arial" charset="0"/>
              <a:buChar char="•"/>
            </a:pPr>
            <a:r>
              <a:rPr lang="ru-RU" sz="1600" dirty="0"/>
              <a:t>Простота использования</a:t>
            </a:r>
            <a:r>
              <a:rPr lang="en-US" sz="1600" dirty="0"/>
              <a:t>, </a:t>
            </a:r>
            <a:r>
              <a:rPr lang="ru-RU" sz="1600" dirty="0"/>
              <a:t>интерактивный интерфейс без необходимости программировать</a:t>
            </a:r>
            <a:endParaRPr lang="en-US" sz="1600" dirty="0"/>
          </a:p>
          <a:p>
            <a:pPr marL="285750" indent="-285750" eaLnBrk="1" hangingPunct="1">
              <a:buFont typeface="Arial" charset="0"/>
              <a:buChar char="•"/>
            </a:pPr>
            <a:r>
              <a:rPr lang="ru-RU" sz="1600" dirty="0"/>
              <a:t>Автоматизированный выбор наилучших алгоритмов</a:t>
            </a:r>
            <a:endParaRPr lang="en-US" sz="1600" dirty="0"/>
          </a:p>
          <a:p>
            <a:pPr marL="285750" indent="-285750" eaLnBrk="1" hangingPunct="1">
              <a:buFont typeface="Arial" charset="0"/>
              <a:buChar char="•"/>
            </a:pPr>
            <a:r>
              <a:rPr lang="ru-RU" sz="1600" dirty="0"/>
              <a:t>Доступ к структурированным и </a:t>
            </a:r>
            <a:r>
              <a:rPr lang="ru-RU" sz="1600" dirty="0" err="1"/>
              <a:t>неструктирированным</a:t>
            </a:r>
            <a:r>
              <a:rPr lang="ru-RU" sz="1600" dirty="0"/>
              <a:t> данным</a:t>
            </a:r>
            <a:endParaRPr lang="en-US" sz="1600" dirty="0"/>
          </a:p>
          <a:p>
            <a:pPr marL="285750" indent="-285750" eaLnBrk="1" hangingPunct="1">
              <a:buFont typeface="Arial" charset="0"/>
              <a:buChar char="•"/>
            </a:pPr>
            <a:r>
              <a:rPr lang="ru-RU" sz="1600" dirty="0"/>
              <a:t>Использование встроенных алгоритмов </a:t>
            </a:r>
            <a:r>
              <a:rPr lang="en-US" sz="1600" dirty="0"/>
              <a:t>Netezza, Oracle, MS SQL</a:t>
            </a:r>
          </a:p>
        </p:txBody>
      </p:sp>
      <p:pic>
        <p:nvPicPr>
          <p:cNvPr id="18440" name="Picture 8" descr="C:\Users\IBM_ADMIN\Documents\Marketing\Modeler\15\ScreenShots\graphboard1.png"/>
          <p:cNvPicPr>
            <a:picLocks noChangeAspect="1" noChangeArrowheads="1"/>
          </p:cNvPicPr>
          <p:nvPr/>
        </p:nvPicPr>
        <p:blipFill>
          <a:blip r:embed="rId3"/>
          <a:srcRect/>
          <a:stretch>
            <a:fillRect/>
          </a:stretch>
        </p:blipFill>
        <p:spPr bwMode="auto">
          <a:xfrm>
            <a:off x="4800600" y="1524000"/>
            <a:ext cx="3657600" cy="2133600"/>
          </a:xfrm>
          <a:prstGeom prst="rect">
            <a:avLst/>
          </a:prstGeom>
          <a:noFill/>
          <a:effectLst>
            <a:outerShdw blurRad="63500" sx="102000" sy="102000" algn="ctr" rotWithShape="0">
              <a:prstClr val="black">
                <a:alpha val="40000"/>
              </a:prstClr>
            </a:outerShdw>
          </a:effectLst>
          <a:extLst/>
        </p:spPr>
      </p:pic>
      <p:pic>
        <p:nvPicPr>
          <p:cNvPr id="18438" name="Picture 6" descr="C:\Users\IBM_ADMIN\Documents\Marketing\Modeler\15\ScreenShots\TextAnalytics3.png">
            <a:hlinkClick r:id="" action="ppaction://noaction"/>
          </p:cNvPr>
          <p:cNvPicPr>
            <a:picLocks noChangeAspect="1" noChangeArrowheads="1"/>
          </p:cNvPicPr>
          <p:nvPr/>
        </p:nvPicPr>
        <p:blipFill>
          <a:blip r:embed="rId4"/>
          <a:srcRect/>
          <a:stretch>
            <a:fillRect/>
          </a:stretch>
        </p:blipFill>
        <p:spPr bwMode="auto">
          <a:xfrm>
            <a:off x="4547556" y="4235450"/>
            <a:ext cx="3657600" cy="2133600"/>
          </a:xfrm>
          <a:prstGeom prst="rect">
            <a:avLst/>
          </a:prstGeom>
          <a:noFill/>
          <a:effectLst>
            <a:outerShdw blurRad="63500" sx="102000" sy="102000" algn="ctr" rotWithShape="0">
              <a:prstClr val="black">
                <a:alpha val="40000"/>
              </a:prstClr>
            </a:outerShdw>
          </a:effectLst>
          <a:extLst/>
        </p:spPr>
      </p:pic>
    </p:spTree>
    <p:extLst>
      <p:ext uri="{BB962C8B-B14F-4D97-AF65-F5344CB8AC3E}">
        <p14:creationId xmlns:p14="http://schemas.microsoft.com/office/powerpoint/2010/main" val="551740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55638" y="3890963"/>
            <a:ext cx="8378825" cy="2165350"/>
            <a:chOff x="655098" y="3890654"/>
            <a:chExt cx="8379718" cy="2165659"/>
          </a:xfrm>
        </p:grpSpPr>
        <p:pic>
          <p:nvPicPr>
            <p:cNvPr id="16179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9913" y="5160963"/>
              <a:ext cx="2903537"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pic>
        <p:sp>
          <p:nvSpPr>
            <p:cNvPr id="161797" name="Rectangle 2"/>
            <p:cNvSpPr>
              <a:spLocks/>
            </p:cNvSpPr>
            <p:nvPr/>
          </p:nvSpPr>
          <p:spPr bwMode="auto">
            <a:xfrm>
              <a:off x="655098" y="3890654"/>
              <a:ext cx="8379718"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nSpc>
                  <a:spcPct val="97000"/>
                </a:lnSpc>
                <a:buSzPct val="100000"/>
              </a:pPr>
              <a:r>
                <a:rPr lang="en-US" sz="2400" b="1" dirty="0">
                  <a:solidFill>
                    <a:srgbClr val="0099CC"/>
                  </a:solidFill>
                  <a:ea typeface="ヒラギノ角ゴ ProN W3" charset="0"/>
                  <a:cs typeface="ヒラギノ角ゴ ProN W3" charset="0"/>
                  <a:sym typeface="Arial" charset="0"/>
                </a:rPr>
                <a:t>“</a:t>
              </a:r>
              <a:r>
                <a:rPr lang="ru-RU" altLang="ja-JP" sz="2400" b="1" dirty="0">
                  <a:solidFill>
                    <a:srgbClr val="0099CC"/>
                  </a:solidFill>
                  <a:ea typeface="ヒラギノ角ゴ ProN W3" charset="0"/>
                  <a:cs typeface="ヒラギノ角ゴ ProN W3" charset="0"/>
                  <a:sym typeface="Arial" charset="0"/>
                </a:rPr>
                <a:t>Это один из самых высоких </a:t>
              </a:r>
              <a:r>
                <a:rPr lang="en-US" altLang="ja-JP" sz="2400" b="1" dirty="0">
                  <a:solidFill>
                    <a:srgbClr val="0099CC"/>
                  </a:solidFill>
                  <a:ea typeface="ヒラギノ角ゴ ProN W3" charset="0"/>
                  <a:cs typeface="ヒラギノ角ゴ ProN W3" charset="0"/>
                  <a:sym typeface="Arial" charset="0"/>
                </a:rPr>
                <a:t>ROI </a:t>
              </a:r>
              <a:r>
                <a:rPr lang="ru-RU" altLang="ja-JP" sz="2400" b="1" dirty="0">
                  <a:solidFill>
                    <a:srgbClr val="0099CC"/>
                  </a:solidFill>
                  <a:ea typeface="ヒラギノ角ゴ ProN W3" charset="0"/>
                  <a:cs typeface="ヒラギノ角ゴ ProN W3" charset="0"/>
                  <a:sym typeface="Arial" charset="0"/>
                </a:rPr>
                <a:t>оценок, которые </a:t>
              </a:r>
              <a:r>
                <a:rPr lang="en-US" altLang="ja-JP" sz="2400" b="1" dirty="0">
                  <a:solidFill>
                    <a:srgbClr val="0099CC"/>
                  </a:solidFill>
                  <a:ea typeface="ヒラギノ角ゴ ProN W3" charset="0"/>
                  <a:cs typeface="ヒラギノ角ゴ ProN W3" charset="0"/>
                  <a:sym typeface="Arial" charset="0"/>
                </a:rPr>
                <a:t>Nucleus </a:t>
              </a:r>
              <a:r>
                <a:rPr lang="ru-RU" altLang="ja-JP" sz="2400" b="1" dirty="0">
                  <a:solidFill>
                    <a:srgbClr val="0099CC"/>
                  </a:solidFill>
                  <a:ea typeface="ヒラギノ角ゴ ProN W3" charset="0"/>
                  <a:cs typeface="ヒラギノ角ゴ ProN W3" charset="0"/>
                  <a:sym typeface="Arial" charset="0"/>
                </a:rPr>
                <a:t>когда-либо видели за всю историю оценок окупаемости проектов</a:t>
              </a:r>
              <a:r>
                <a:rPr lang="en-US" sz="2400" b="1" dirty="0">
                  <a:solidFill>
                    <a:srgbClr val="0099CC"/>
                  </a:solidFill>
                  <a:ea typeface="ヒラギノ角ゴ ProN W3" charset="0"/>
                  <a:cs typeface="ヒラギノ角ゴ ProN W3" charset="0"/>
                  <a:sym typeface="Arial" charset="0"/>
                </a:rPr>
                <a:t>”</a:t>
              </a:r>
              <a:r>
                <a:rPr lang="en-US" altLang="ja-JP" sz="2400" b="1" dirty="0">
                  <a:solidFill>
                    <a:schemeClr val="accent1"/>
                  </a:solidFill>
                  <a:ea typeface="ヒラギノ角ゴ ProN W3" charset="0"/>
                  <a:cs typeface="ヒラギノ角ゴ ProN W3" charset="0"/>
                  <a:sym typeface="Arial" charset="0"/>
                </a:rPr>
                <a:t> </a:t>
              </a:r>
            </a:p>
            <a:p>
              <a:pPr>
                <a:lnSpc>
                  <a:spcPct val="97000"/>
                </a:lnSpc>
                <a:buSzPct val="100000"/>
              </a:pPr>
              <a:r>
                <a:rPr lang="en-US" sz="2400" b="1" i="1" dirty="0">
                  <a:solidFill>
                    <a:srgbClr val="CC0000"/>
                  </a:solidFill>
                  <a:ea typeface="ヒラギノ角ゴ ProN W3" charset="0"/>
                  <a:cs typeface="ヒラギノ角ゴ ProN W3" charset="0"/>
                  <a:sym typeface="Arial" charset="0"/>
                </a:rPr>
                <a:t>Rebecca </a:t>
              </a:r>
              <a:r>
                <a:rPr lang="en-US" sz="2400" b="1" i="1" dirty="0" err="1">
                  <a:solidFill>
                    <a:srgbClr val="CC0000"/>
                  </a:solidFill>
                  <a:ea typeface="ヒラギノ角ゴ ProN W3" charset="0"/>
                  <a:cs typeface="ヒラギノ角ゴ ProN W3" charset="0"/>
                  <a:sym typeface="Arial" charset="0"/>
                </a:rPr>
                <a:t>Wettemann</a:t>
              </a:r>
              <a:r>
                <a:rPr lang="en-US" sz="2400" b="1" i="1" dirty="0">
                  <a:solidFill>
                    <a:srgbClr val="CC0000"/>
                  </a:solidFill>
                  <a:ea typeface="ヒラギノ角ゴ ProN W3" charset="0"/>
                  <a:cs typeface="ヒラギノ角ゴ ProN W3" charset="0"/>
                  <a:sym typeface="Arial" charset="0"/>
                </a:rPr>
                <a:t>, VP of Research, Nucleus Research</a:t>
              </a:r>
              <a:r>
                <a:rPr lang="en-US" sz="2000" b="1" i="1" dirty="0">
                  <a:ea typeface="ヒラギノ角ゴ ProN W3" charset="0"/>
                  <a:cs typeface="ヒラギノ角ゴ ProN W3" charset="0"/>
                  <a:sym typeface="Arial" charset="0"/>
                </a:rPr>
                <a:t> </a:t>
              </a:r>
            </a:p>
          </p:txBody>
        </p:sp>
      </p:grpSp>
      <p:sp>
        <p:nvSpPr>
          <p:cNvPr id="161794" name="Rectangle 15"/>
          <p:cNvSpPr>
            <a:spLocks noGrp="1" noChangeArrowheads="1"/>
          </p:cNvSpPr>
          <p:nvPr>
            <p:ph type="title" idx="4294967295"/>
          </p:nvPr>
        </p:nvSpPr>
        <p:spPr>
          <a:xfrm>
            <a:off x="512763" y="738188"/>
            <a:ext cx="8440737" cy="331787"/>
          </a:xfrm>
        </p:spPr>
        <p:txBody>
          <a:bodyPr lIns="0" tIns="0" rIns="182880" bIns="0" anchor="ctr"/>
          <a:lstStyle/>
          <a:p>
            <a:pPr eaLnBrk="1" hangingPunct="1"/>
            <a:r>
              <a:rPr kumimoji="0" lang="ru-RU" sz="2000" b="1" dirty="0">
                <a:solidFill>
                  <a:srgbClr val="0085C8"/>
                </a:solidFill>
                <a:latin typeface="Arial" charset="0"/>
              </a:rPr>
              <a:t>Показатель</a:t>
            </a:r>
            <a:r>
              <a:rPr kumimoji="0" lang="en-US" sz="2000" b="1" dirty="0">
                <a:solidFill>
                  <a:srgbClr val="0085C8"/>
                </a:solidFill>
                <a:latin typeface="Arial" charset="0"/>
              </a:rPr>
              <a:t> ROI</a:t>
            </a:r>
            <a:r>
              <a:rPr kumimoji="0" lang="ru-RU" sz="2000" b="1" dirty="0">
                <a:solidFill>
                  <a:srgbClr val="0085C8"/>
                </a:solidFill>
                <a:latin typeface="Arial" charset="0"/>
              </a:rPr>
              <a:t> у проектов внедрения</a:t>
            </a:r>
            <a:r>
              <a:rPr kumimoji="0" lang="en-US" sz="2000" b="1" dirty="0">
                <a:solidFill>
                  <a:srgbClr val="0085C8"/>
                </a:solidFill>
                <a:latin typeface="Arial" charset="0"/>
              </a:rPr>
              <a:t> SPSS</a:t>
            </a:r>
          </a:p>
        </p:txBody>
      </p:sp>
      <p:sp>
        <p:nvSpPr>
          <p:cNvPr id="161795" name="Rectangle 16"/>
          <p:cNvSpPr>
            <a:spLocks noGrp="1" noChangeArrowheads="1"/>
          </p:cNvSpPr>
          <p:nvPr>
            <p:ph type="body" idx="4294967295"/>
          </p:nvPr>
        </p:nvSpPr>
        <p:spPr>
          <a:xfrm>
            <a:off x="552450" y="1279525"/>
            <a:ext cx="8208963" cy="2036763"/>
          </a:xfrm>
        </p:spPr>
        <p:txBody>
          <a:bodyPr lIns="50800" tIns="50800" rIns="132080" bIns="50800"/>
          <a:lstStyle/>
          <a:p>
            <a:pPr marL="265113" indent="-225425" eaLnBrk="1" hangingPunct="1"/>
            <a:r>
              <a:rPr kumimoji="0" lang="en-US" sz="2300">
                <a:latin typeface="Arial" charset="0"/>
              </a:rPr>
              <a:t>94% </a:t>
            </a:r>
            <a:r>
              <a:rPr kumimoji="0" lang="ru-RU" sz="2300">
                <a:latin typeface="Arial" charset="0"/>
              </a:rPr>
              <a:t>клиента </a:t>
            </a:r>
            <a:r>
              <a:rPr kumimoji="0" lang="en-US" sz="2300">
                <a:latin typeface="Arial" charset="0"/>
              </a:rPr>
              <a:t>SPSS </a:t>
            </a:r>
            <a:r>
              <a:rPr kumimoji="0" lang="ru-RU" sz="2300">
                <a:latin typeface="Arial" charset="0"/>
              </a:rPr>
              <a:t>достигли положительный</a:t>
            </a:r>
            <a:r>
              <a:rPr kumimoji="0" lang="en-US" sz="2300">
                <a:latin typeface="Arial" charset="0"/>
              </a:rPr>
              <a:t> ROI, </a:t>
            </a:r>
            <a:br>
              <a:rPr kumimoji="0" lang="en-US" sz="2300">
                <a:latin typeface="Arial" charset="0"/>
              </a:rPr>
            </a:br>
            <a:r>
              <a:rPr kumimoji="0" lang="ru-RU" sz="2300">
                <a:latin typeface="Arial" charset="0"/>
              </a:rPr>
              <a:t>средний срок окупаемости</a:t>
            </a:r>
            <a:r>
              <a:rPr kumimoji="0" lang="en-US" sz="2300">
                <a:latin typeface="Arial" charset="0"/>
              </a:rPr>
              <a:t> 10.7 </a:t>
            </a:r>
            <a:r>
              <a:rPr kumimoji="0" lang="ru-RU" sz="2300">
                <a:latin typeface="Arial" charset="0"/>
              </a:rPr>
              <a:t>месяцев</a:t>
            </a:r>
            <a:endParaRPr kumimoji="0" lang="en-US" sz="2300">
              <a:latin typeface="Arial" charset="0"/>
            </a:endParaRPr>
          </a:p>
          <a:p>
            <a:pPr marL="265113" indent="-225425" eaLnBrk="1" hangingPunct="1">
              <a:spcBef>
                <a:spcPts val="600"/>
              </a:spcBef>
            </a:pPr>
            <a:r>
              <a:rPr kumimoji="0" lang="en-US" sz="2300">
                <a:latin typeface="Arial" charset="0"/>
              </a:rPr>
              <a:t>81% </a:t>
            </a:r>
            <a:r>
              <a:rPr kumimoji="0" lang="ru-RU" sz="2300">
                <a:latin typeface="Arial" charset="0"/>
              </a:rPr>
              <a:t>проектов </a:t>
            </a:r>
            <a:r>
              <a:rPr kumimoji="0" lang="en-US" sz="2300">
                <a:latin typeface="Arial" charset="0"/>
              </a:rPr>
              <a:t>SPSS</a:t>
            </a:r>
            <a:r>
              <a:rPr kumimoji="0" lang="ru-RU" sz="2300">
                <a:latin typeface="Arial" charset="0"/>
              </a:rPr>
              <a:t> были выполнены по графику</a:t>
            </a:r>
            <a:r>
              <a:rPr kumimoji="0" lang="en-US" sz="2300">
                <a:latin typeface="Arial" charset="0"/>
              </a:rPr>
              <a:t>, 75% </a:t>
            </a:r>
            <a:r>
              <a:rPr kumimoji="0" lang="ru-RU" sz="2300">
                <a:latin typeface="Arial" charset="0"/>
              </a:rPr>
              <a:t>в пределах бюджета</a:t>
            </a:r>
            <a:endParaRPr kumimoji="0" lang="en-US" sz="2300">
              <a:latin typeface="Arial" charset="0"/>
            </a:endParaRPr>
          </a:p>
        </p:txBody>
      </p:sp>
    </p:spTree>
    <p:extLst>
      <p:ext uri="{BB962C8B-B14F-4D97-AF65-F5344CB8AC3E}">
        <p14:creationId xmlns:p14="http://schemas.microsoft.com/office/powerpoint/2010/main" val="3072696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2"/>
          <p:cNvSpPr>
            <a:spLocks noGrp="1"/>
          </p:cNvSpPr>
          <p:nvPr>
            <p:ph type="title"/>
          </p:nvPr>
        </p:nvSpPr>
        <p:spPr>
          <a:xfrm>
            <a:off x="273050" y="2132856"/>
            <a:ext cx="8547422" cy="1362075"/>
          </a:xfrm>
        </p:spPr>
        <p:txBody>
          <a:bodyPr/>
          <a:lstStyle/>
          <a:p>
            <a:r>
              <a:rPr lang="ru-RU" cap="none" dirty="0">
                <a:solidFill>
                  <a:srgbClr val="0070C0"/>
                </a:solidFill>
                <a:latin typeface="Arial" charset="0"/>
              </a:rPr>
              <a:t>Какие задачи решает </a:t>
            </a:r>
            <a:r>
              <a:rPr lang="en-US" cap="none" dirty="0">
                <a:solidFill>
                  <a:srgbClr val="0070C0"/>
                </a:solidFill>
                <a:latin typeface="Arial" charset="0"/>
              </a:rPr>
              <a:t>Data Mining</a:t>
            </a:r>
            <a:r>
              <a:rPr lang="ru-RU" cap="none" dirty="0">
                <a:solidFill>
                  <a:srgbClr val="0070C0"/>
                </a:solidFill>
                <a:latin typeface="Arial" charset="0"/>
              </a:rPr>
              <a:t>?</a:t>
            </a:r>
            <a:endParaRPr lang="en-US" cap="none" dirty="0">
              <a:solidFill>
                <a:srgbClr val="0070C0"/>
              </a:solidFill>
              <a:latin typeface="Arial" charset="0"/>
            </a:endParaRPr>
          </a:p>
        </p:txBody>
      </p:sp>
      <p:pic>
        <p:nvPicPr>
          <p:cNvPr id="3" name="Picture 128" descr="SAnalytics_PPT_MasterGraphics_1221-03"/>
          <p:cNvPicPr>
            <a:picLocks noChangeAspect="1" noChangeArrowheads="1"/>
          </p:cNvPicPr>
          <p:nvPr/>
        </p:nvPicPr>
        <p:blipFill>
          <a:blip r:embed="rId2"/>
          <a:srcRect/>
          <a:stretch>
            <a:fillRect/>
          </a:stretch>
        </p:blipFill>
        <p:spPr bwMode="auto">
          <a:xfrm>
            <a:off x="273050" y="3863876"/>
            <a:ext cx="8631238" cy="2157412"/>
          </a:xfrm>
          <a:prstGeom prst="rect">
            <a:avLst/>
          </a:prstGeom>
          <a:noFill/>
          <a:ln w="9525">
            <a:noFill/>
            <a:miter lim="800000"/>
            <a:headEnd/>
            <a:tailEnd/>
          </a:ln>
        </p:spPr>
      </p:pic>
    </p:spTree>
    <p:extLst>
      <p:ext uri="{BB962C8B-B14F-4D97-AF65-F5344CB8AC3E}">
        <p14:creationId xmlns:p14="http://schemas.microsoft.com/office/powerpoint/2010/main" val="224997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395536" y="620688"/>
            <a:ext cx="7323385" cy="490538"/>
          </a:xfrm>
          <a:noFill/>
        </p:spPr>
        <p:txBody>
          <a:bodyPr/>
          <a:lstStyle/>
          <a:p>
            <a:pPr eaLnBrk="1" hangingPunct="1"/>
            <a:r>
              <a:rPr lang="ru-RU" sz="2800" b="1" dirty="0">
                <a:solidFill>
                  <a:srgbClr val="0070C0"/>
                </a:solidFill>
              </a:rPr>
              <a:t>Телекоммуникации</a:t>
            </a:r>
            <a:endParaRPr lang="ru-RU" sz="2800" dirty="0">
              <a:solidFill>
                <a:srgbClr val="0070C0"/>
              </a:solidFill>
            </a:endParaRPr>
          </a:p>
        </p:txBody>
      </p:sp>
      <p:sp>
        <p:nvSpPr>
          <p:cNvPr id="8201" name="Rectangle 51"/>
          <p:cNvSpPr>
            <a:spLocks noChangeArrowheads="1"/>
          </p:cNvSpPr>
          <p:nvPr/>
        </p:nvSpPr>
        <p:spPr bwMode="auto">
          <a:xfrm>
            <a:off x="395536" y="1217274"/>
            <a:ext cx="7344816" cy="453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Входящий и исходящий маркетинг</a:t>
            </a:r>
          </a:p>
          <a:p>
            <a:pPr marL="65088" indent="-350838" eaLnBrk="1" hangingPunct="1">
              <a:lnSpc>
                <a:spcPct val="103000"/>
              </a:lnSpc>
              <a:spcBef>
                <a:spcPts val="0"/>
              </a:spcBef>
              <a:spcAft>
                <a:spcPts val="0"/>
              </a:spcAft>
              <a:buFont typeface="StarSymbol" charset="0"/>
              <a:buChar char="●"/>
            </a:pPr>
            <a:endParaRPr lang="en-US"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Оптимизация ценового предложения (плана)</a:t>
            </a:r>
          </a:p>
          <a:p>
            <a:pPr marL="65088" indent="-350838" eaLnBrk="1" hangingPunct="1">
              <a:lnSpc>
                <a:spcPct val="103000"/>
              </a:lnSpc>
              <a:spcBef>
                <a:spcPts val="0"/>
              </a:spcBef>
              <a:spcAft>
                <a:spcPts val="0"/>
              </a:spcAft>
              <a:buFont typeface="StarSymbol" charset="0"/>
              <a:buChar char="●"/>
            </a:pPr>
            <a:endParaRPr lang="ru-RU"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Управление лояльностью, прогнозирование оттока</a:t>
            </a:r>
          </a:p>
          <a:p>
            <a:pPr marL="65088" indent="-350838" eaLnBrk="1" hangingPunct="1">
              <a:lnSpc>
                <a:spcPct val="103000"/>
              </a:lnSpc>
              <a:spcBef>
                <a:spcPts val="0"/>
              </a:spcBef>
              <a:spcAft>
                <a:spcPts val="0"/>
              </a:spcAft>
              <a:buFont typeface="StarSymbol" charset="0"/>
              <a:buChar char="●"/>
            </a:pPr>
            <a:endParaRPr lang="ru-RU"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Прогнозирование трафика</a:t>
            </a:r>
          </a:p>
          <a:p>
            <a:pPr marL="65088" indent="-350838" eaLnBrk="1" hangingPunct="1">
              <a:lnSpc>
                <a:spcPct val="103000"/>
              </a:lnSpc>
              <a:spcBef>
                <a:spcPts val="0"/>
              </a:spcBef>
              <a:spcAft>
                <a:spcPts val="0"/>
              </a:spcAft>
              <a:buFont typeface="StarSymbol" charset="0"/>
              <a:buChar char="●"/>
            </a:pPr>
            <a:endParaRPr lang="ru-RU"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Планирование потребления услуг </a:t>
            </a:r>
          </a:p>
          <a:p>
            <a:pPr marL="65088" indent="-350838" eaLnBrk="1" hangingPunct="1">
              <a:lnSpc>
                <a:spcPct val="103000"/>
              </a:lnSpc>
              <a:spcBef>
                <a:spcPts val="0"/>
              </a:spcBef>
              <a:spcAft>
                <a:spcPts val="0"/>
              </a:spcAft>
              <a:buFont typeface="StarSymbol" charset="0"/>
              <a:buChar char="●"/>
            </a:pPr>
            <a:endParaRPr lang="ru-RU"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Оптимизация сетей</a:t>
            </a:r>
          </a:p>
          <a:p>
            <a:pPr marL="65088" indent="-350838" eaLnBrk="1" hangingPunct="1">
              <a:lnSpc>
                <a:spcPct val="103000"/>
              </a:lnSpc>
              <a:spcBef>
                <a:spcPts val="0"/>
              </a:spcBef>
              <a:spcAft>
                <a:spcPts val="0"/>
              </a:spcAft>
              <a:buFont typeface="StarSymbol" charset="0"/>
              <a:buChar char="●"/>
            </a:pPr>
            <a:endParaRPr lang="ru-RU"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Прогноз ценности клиента</a:t>
            </a:r>
          </a:p>
          <a:p>
            <a:pPr marL="65088" indent="-350838" eaLnBrk="1" hangingPunct="1">
              <a:lnSpc>
                <a:spcPct val="103000"/>
              </a:lnSpc>
              <a:spcBef>
                <a:spcPts val="0"/>
              </a:spcBef>
              <a:spcAft>
                <a:spcPts val="0"/>
              </a:spcAft>
              <a:buFont typeface="StarSymbol" charset="0"/>
              <a:buChar char="●"/>
            </a:pPr>
            <a:endParaRPr lang="ru-RU" sz="2000" dirty="0">
              <a:solidFill>
                <a:srgbClr val="666666"/>
              </a:solidFill>
              <a:cs typeface="SimSun" charset="0"/>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1936" y="5527950"/>
            <a:ext cx="1866900"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1244" y="4366611"/>
            <a:ext cx="19431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2711" y="2925688"/>
            <a:ext cx="3286125"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6">
            <a:extLst>
              <a:ext uri="{28A0092B-C50C-407E-A947-70E740481C1C}">
                <a14:useLocalDpi xmlns:a14="http://schemas.microsoft.com/office/drawing/2010/main" val="0"/>
              </a:ext>
            </a:extLst>
          </a:blip>
          <a:srcRect r="61375" b="51952"/>
          <a:stretch>
            <a:fillRect/>
          </a:stretch>
        </p:blipFill>
        <p:spPr bwMode="auto">
          <a:xfrm>
            <a:off x="7564692" y="1171505"/>
            <a:ext cx="941388" cy="86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536" y="5750375"/>
            <a:ext cx="2463800"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33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2"/>
          <p:cNvSpPr>
            <a:spLocks noGrp="1"/>
          </p:cNvSpPr>
          <p:nvPr>
            <p:ph type="title"/>
          </p:nvPr>
        </p:nvSpPr>
        <p:spPr>
          <a:xfrm>
            <a:off x="273050" y="2132856"/>
            <a:ext cx="8547422" cy="1362075"/>
          </a:xfrm>
        </p:spPr>
        <p:txBody>
          <a:bodyPr/>
          <a:lstStyle/>
          <a:p>
            <a:r>
              <a:rPr lang="ru-RU" cap="none" dirty="0">
                <a:solidFill>
                  <a:srgbClr val="0070C0"/>
                </a:solidFill>
                <a:latin typeface="Arial" charset="0"/>
              </a:rPr>
              <a:t>Что такое интеллектуальный анализ данных?</a:t>
            </a:r>
            <a:endParaRPr lang="en-US" cap="none" dirty="0">
              <a:solidFill>
                <a:srgbClr val="0070C0"/>
              </a:solidFill>
              <a:latin typeface="Arial" charset="0"/>
            </a:endParaRPr>
          </a:p>
        </p:txBody>
      </p:sp>
      <p:pic>
        <p:nvPicPr>
          <p:cNvPr id="3" name="Picture 128" descr="SAnalytics_PPT_MasterGraphics_1221-03"/>
          <p:cNvPicPr>
            <a:picLocks noChangeAspect="1" noChangeArrowheads="1"/>
          </p:cNvPicPr>
          <p:nvPr/>
        </p:nvPicPr>
        <p:blipFill>
          <a:blip r:embed="rId2"/>
          <a:srcRect/>
          <a:stretch>
            <a:fillRect/>
          </a:stretch>
        </p:blipFill>
        <p:spPr bwMode="auto">
          <a:xfrm>
            <a:off x="273050" y="3863876"/>
            <a:ext cx="8631238" cy="2157412"/>
          </a:xfrm>
          <a:prstGeom prst="rect">
            <a:avLst/>
          </a:prstGeom>
          <a:noFill/>
          <a:ln w="9525">
            <a:noFill/>
            <a:miter lim="800000"/>
            <a:headEnd/>
            <a:tailEnd/>
          </a:ln>
        </p:spPr>
      </p:pic>
    </p:spTree>
    <p:extLst>
      <p:ext uri="{BB962C8B-B14F-4D97-AF65-F5344CB8AC3E}">
        <p14:creationId xmlns:p14="http://schemas.microsoft.com/office/powerpoint/2010/main" val="309987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395536" y="620688"/>
            <a:ext cx="7323386" cy="490538"/>
          </a:xfrm>
          <a:noFill/>
        </p:spPr>
        <p:txBody>
          <a:bodyPr/>
          <a:lstStyle/>
          <a:p>
            <a:pPr eaLnBrk="1" hangingPunct="1"/>
            <a:r>
              <a:rPr lang="ru-RU" sz="2800" b="1" dirty="0">
                <a:solidFill>
                  <a:srgbClr val="0085C8"/>
                </a:solidFill>
              </a:rPr>
              <a:t>Финансовый сектор</a:t>
            </a:r>
            <a:endParaRPr lang="ru-RU" sz="2800" dirty="0">
              <a:solidFill>
                <a:srgbClr val="0085C8"/>
              </a:solidFill>
            </a:endParaRPr>
          </a:p>
        </p:txBody>
      </p:sp>
      <p:sp>
        <p:nvSpPr>
          <p:cNvPr id="8201" name="Rectangle 51"/>
          <p:cNvSpPr>
            <a:spLocks noChangeArrowheads="1"/>
          </p:cNvSpPr>
          <p:nvPr/>
        </p:nvSpPr>
        <p:spPr bwMode="auto">
          <a:xfrm>
            <a:off x="395536" y="2635225"/>
            <a:ext cx="8516471" cy="288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marL="65088" indent="-350838" eaLnBrk="1" hangingPunct="1">
              <a:lnSpc>
                <a:spcPct val="103000"/>
              </a:lnSpc>
              <a:spcBef>
                <a:spcPts val="0"/>
              </a:spcBef>
              <a:spcAft>
                <a:spcPts val="0"/>
              </a:spcAft>
              <a:buFont typeface="StarSymbol" charset="0"/>
              <a:buChar char="●"/>
            </a:pPr>
            <a:r>
              <a:rPr lang="ru-RU" sz="2000" dirty="0" err="1">
                <a:solidFill>
                  <a:srgbClr val="666666"/>
                </a:solidFill>
                <a:cs typeface="SimSun" charset="0"/>
              </a:rPr>
              <a:t>Таргетирование</a:t>
            </a:r>
            <a:r>
              <a:rPr lang="ru-RU" sz="2000" dirty="0">
                <a:solidFill>
                  <a:srgbClr val="666666"/>
                </a:solidFill>
                <a:cs typeface="SimSun" charset="0"/>
              </a:rPr>
              <a:t> маркетинговых кампаний</a:t>
            </a: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Кредитный </a:t>
            </a:r>
            <a:r>
              <a:rPr lang="ru-RU" sz="2000" dirty="0" err="1">
                <a:solidFill>
                  <a:srgbClr val="666666"/>
                </a:solidFill>
                <a:cs typeface="SimSun" charset="0"/>
              </a:rPr>
              <a:t>скоринг</a:t>
            </a:r>
            <a:endParaRPr lang="ru-RU"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Профилирование клиентов – создание новых продуктов</a:t>
            </a:r>
            <a:endParaRPr lang="en-US"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Выявление мошеннических транзакций</a:t>
            </a: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Предотвращение оттока клиентов</a:t>
            </a:r>
          </a:p>
          <a:p>
            <a:pPr marL="65088" indent="-350838" eaLnBrk="1" hangingPunct="1">
              <a:lnSpc>
                <a:spcPct val="103000"/>
              </a:lnSpc>
              <a:spcBef>
                <a:spcPts val="0"/>
              </a:spcBef>
              <a:spcAft>
                <a:spcPts val="0"/>
              </a:spcAft>
              <a:buFont typeface="StarSymbol" charset="0"/>
              <a:buChar char="●"/>
            </a:pPr>
            <a:r>
              <a:rPr lang="en-US" sz="2000" dirty="0">
                <a:solidFill>
                  <a:srgbClr val="666666"/>
                </a:solidFill>
                <a:cs typeface="SimSun" charset="0"/>
              </a:rPr>
              <a:t>Cross &amp; up-sell</a:t>
            </a:r>
            <a:endParaRPr lang="ru-RU" sz="20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000" dirty="0">
                <a:solidFill>
                  <a:srgbClr val="666666"/>
                </a:solidFill>
                <a:cs typeface="SimSun" charset="0"/>
              </a:rPr>
              <a:t>Анализ страховых выплат</a:t>
            </a:r>
          </a:p>
          <a:p>
            <a:pPr marL="65088" indent="-350838" eaLnBrk="1" hangingPunct="1">
              <a:lnSpc>
                <a:spcPct val="103000"/>
              </a:lnSpc>
              <a:spcBef>
                <a:spcPts val="0"/>
              </a:spcBef>
              <a:spcAft>
                <a:spcPts val="0"/>
              </a:spcAft>
              <a:buFont typeface="StarSymbol" charset="0"/>
              <a:buChar char="●"/>
            </a:pPr>
            <a:endParaRPr lang="en-US" sz="2000" dirty="0">
              <a:solidFill>
                <a:srgbClr val="666666"/>
              </a:solidFill>
              <a:cs typeface="SimSun" charset="0"/>
            </a:endParaRPr>
          </a:p>
          <a:p>
            <a:pPr marL="808038" lvl="1" indent="-350838" eaLnBrk="1" hangingPunct="1">
              <a:lnSpc>
                <a:spcPct val="103000"/>
              </a:lnSpc>
              <a:spcBef>
                <a:spcPts val="0"/>
              </a:spcBef>
              <a:spcAft>
                <a:spcPts val="0"/>
              </a:spcAft>
              <a:buFont typeface="StarSymbol" charset="0"/>
              <a:buChar char="●"/>
            </a:pPr>
            <a:endParaRPr lang="ru-RU" sz="1600" dirty="0">
              <a:solidFill>
                <a:srgbClr val="666666"/>
              </a:solidFill>
              <a:cs typeface="SimSun" charset="0"/>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67611"/>
            <a:ext cx="284956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335837"/>
            <a:ext cx="3462338"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342" y="5517232"/>
            <a:ext cx="249396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277" y="5847432"/>
            <a:ext cx="24415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12802" y="5433839"/>
            <a:ext cx="2120900"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20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395536" y="620688"/>
            <a:ext cx="7323385" cy="490538"/>
          </a:xfrm>
          <a:noFill/>
        </p:spPr>
        <p:txBody>
          <a:bodyPr/>
          <a:lstStyle/>
          <a:p>
            <a:pPr eaLnBrk="1" hangingPunct="1"/>
            <a:r>
              <a:rPr lang="ru-RU" sz="2800" b="1" dirty="0">
                <a:solidFill>
                  <a:srgbClr val="0085C8"/>
                </a:solidFill>
              </a:rPr>
              <a:t>Розничная торговля</a:t>
            </a:r>
          </a:p>
        </p:txBody>
      </p:sp>
      <p:sp>
        <p:nvSpPr>
          <p:cNvPr id="8201" name="Rectangle 51"/>
          <p:cNvSpPr>
            <a:spLocks noChangeArrowheads="1"/>
          </p:cNvSpPr>
          <p:nvPr/>
        </p:nvSpPr>
        <p:spPr bwMode="auto">
          <a:xfrm>
            <a:off x="395536" y="1340768"/>
            <a:ext cx="8450511" cy="497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Анализ рыночных корзин</a:t>
            </a:r>
            <a:r>
              <a:rPr lang="en-US" sz="2200" dirty="0">
                <a:solidFill>
                  <a:srgbClr val="666666"/>
                </a:solidFill>
                <a:cs typeface="SimSun" charset="0"/>
              </a:rPr>
              <a:t> (</a:t>
            </a:r>
            <a:r>
              <a:rPr lang="ru-RU" sz="2200" dirty="0">
                <a:solidFill>
                  <a:srgbClr val="666666"/>
                </a:solidFill>
                <a:cs typeface="SimSun" charset="0"/>
              </a:rPr>
              <a:t>чековая аналитика)</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en-US" sz="2200" dirty="0">
                <a:solidFill>
                  <a:srgbClr val="666666"/>
                </a:solidFill>
                <a:cs typeface="SimSun" charset="0"/>
              </a:rPr>
              <a:t>Cross &amp; up-sell</a:t>
            </a:r>
            <a:endParaRPr lang="ru-RU"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endParaRPr lang="en-US"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Прогнозирование спроса</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err="1">
                <a:solidFill>
                  <a:srgbClr val="666666"/>
                </a:solidFill>
                <a:cs typeface="SimSun" charset="0"/>
              </a:rPr>
              <a:t>Таргетированный</a:t>
            </a:r>
            <a:r>
              <a:rPr lang="ru-RU" sz="2200" dirty="0">
                <a:solidFill>
                  <a:srgbClr val="666666"/>
                </a:solidFill>
                <a:cs typeface="SimSun" charset="0"/>
              </a:rPr>
              <a:t> маркетинг</a:t>
            </a:r>
          </a:p>
          <a:p>
            <a:pPr eaLnBrk="1" hangingPunct="1">
              <a:lnSpc>
                <a:spcPct val="103000"/>
              </a:lnSpc>
              <a:spcBef>
                <a:spcPts val="0"/>
              </a:spcBef>
              <a:spcAft>
                <a:spcPts val="0"/>
              </a:spcAft>
              <a:buNone/>
            </a:pPr>
            <a:endParaRPr lang="en-US"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Оптимизация цены </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Управление запасами</a:t>
            </a:r>
          </a:p>
          <a:p>
            <a:pPr marL="65088" indent="-350838" eaLnBrk="1" hangingPunct="1">
              <a:lnSpc>
                <a:spcPct val="103000"/>
              </a:lnSpc>
              <a:spcBef>
                <a:spcPts val="0"/>
              </a:spcBef>
              <a:spcAft>
                <a:spcPts val="0"/>
              </a:spcAft>
              <a:buFont typeface="StarSymbol" charset="0"/>
              <a:buChar char="●"/>
            </a:pPr>
            <a:endParaRPr lang="en-US"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Оптимизация размещения на полках</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813" y="1831504"/>
            <a:ext cx="2508216" cy="936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wm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89" y="3107052"/>
            <a:ext cx="2251550" cy="96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neckandne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2409" y="4358001"/>
            <a:ext cx="2447129" cy="4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sephora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3637" y="5204048"/>
            <a:ext cx="160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94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07" y="549915"/>
            <a:ext cx="8448907" cy="576263"/>
          </a:xfrm>
        </p:spPr>
        <p:txBody>
          <a:bodyPr/>
          <a:lstStyle/>
          <a:p>
            <a:r>
              <a:rPr lang="ru-RU" sz="2800" b="1" dirty="0">
                <a:solidFill>
                  <a:srgbClr val="0070C0"/>
                </a:solidFill>
              </a:rPr>
              <a:t>Производство</a:t>
            </a:r>
            <a:endParaRPr lang="ru-RU" sz="2800" dirty="0">
              <a:solidFill>
                <a:srgbClr val="0070C0"/>
              </a:solidFill>
            </a:endParaRPr>
          </a:p>
        </p:txBody>
      </p:sp>
      <p:sp>
        <p:nvSpPr>
          <p:cNvPr id="63" name="Rectangle 51"/>
          <p:cNvSpPr>
            <a:spLocks noChangeArrowheads="1"/>
          </p:cNvSpPr>
          <p:nvPr/>
        </p:nvSpPr>
        <p:spPr bwMode="auto">
          <a:xfrm>
            <a:off x="373307" y="1612379"/>
            <a:ext cx="8450511" cy="357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marL="65088" indent="-350838" eaLnBrk="1" hangingPunct="1">
              <a:lnSpc>
                <a:spcPct val="103000"/>
              </a:lnSpc>
              <a:spcBef>
                <a:spcPts val="0"/>
              </a:spcBef>
              <a:spcAft>
                <a:spcPts val="0"/>
              </a:spcAft>
              <a:buFont typeface="StarSymbol" charset="0"/>
              <a:buChar char="●"/>
            </a:pPr>
            <a:r>
              <a:rPr lang="ru-RU" sz="2200" dirty="0">
                <a:cs typeface="SimSun" charset="0"/>
              </a:rPr>
              <a:t>Прогнозирование обслуживания и ремонтных работ</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Оптимизация цепочек поставок</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Прогнозирование спроса</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Оптимизация склада</a:t>
            </a:r>
          </a:p>
          <a:p>
            <a:pPr marL="65088" indent="-350838" eaLnBrk="1" hangingPunct="1">
              <a:lnSpc>
                <a:spcPct val="103000"/>
              </a:lnSpc>
              <a:spcBef>
                <a:spcPts val="0"/>
              </a:spcBef>
              <a:spcAft>
                <a:spcPts val="0"/>
              </a:spcAft>
              <a:buFont typeface="StarSymbol" charset="0"/>
              <a:buChar char="●"/>
            </a:pPr>
            <a:endParaRPr lang="en-US" sz="2200" dirty="0">
              <a:solidFill>
                <a:srgbClr val="666666"/>
              </a:solidFill>
              <a:cs typeface="SimSun" charset="0"/>
            </a:endParaRPr>
          </a:p>
          <a:p>
            <a:pPr marL="65088" indent="-350838" eaLnBrk="1" hangingPunct="1">
              <a:lnSpc>
                <a:spcPct val="103000"/>
              </a:lnSpc>
              <a:spcBef>
                <a:spcPts val="0"/>
              </a:spcBef>
              <a:spcAft>
                <a:spcPts val="0"/>
              </a:spcAft>
              <a:buFont typeface="StarSymbol" charset="0"/>
              <a:buChar char="●"/>
            </a:pPr>
            <a:r>
              <a:rPr lang="ru-RU" sz="2200" dirty="0">
                <a:solidFill>
                  <a:srgbClr val="666666"/>
                </a:solidFill>
                <a:cs typeface="SimSun" charset="0"/>
              </a:rPr>
              <a:t>Разработка и внесение модификаций в продукты</a:t>
            </a:r>
          </a:p>
          <a:p>
            <a:pPr marL="65088" indent="-350838" eaLnBrk="1" hangingPunct="1">
              <a:lnSpc>
                <a:spcPct val="103000"/>
              </a:lnSpc>
              <a:spcBef>
                <a:spcPts val="0"/>
              </a:spcBef>
              <a:spcAft>
                <a:spcPts val="0"/>
              </a:spcAft>
              <a:buFont typeface="StarSymbol" charset="0"/>
              <a:buChar char="●"/>
            </a:pPr>
            <a:endParaRPr lang="ru-RU" sz="2200" dirty="0">
              <a:solidFill>
                <a:srgbClr val="666666"/>
              </a:solidFill>
              <a:cs typeface="SimSun" charset="0"/>
            </a:endParaRPr>
          </a:p>
        </p:txBody>
      </p:sp>
    </p:spTree>
    <p:extLst>
      <p:ext uri="{BB962C8B-B14F-4D97-AF65-F5344CB8AC3E}">
        <p14:creationId xmlns:p14="http://schemas.microsoft.com/office/powerpoint/2010/main" val="158548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67544" y="634206"/>
            <a:ext cx="7251377" cy="490538"/>
          </a:xfrm>
          <a:noFill/>
        </p:spPr>
        <p:txBody>
          <a:bodyPr/>
          <a:lstStyle/>
          <a:p>
            <a:pPr eaLnBrk="1" hangingPunct="1"/>
            <a:r>
              <a:rPr lang="ru-RU" sz="2400" b="1" dirty="0">
                <a:solidFill>
                  <a:srgbClr val="0070C0"/>
                </a:solidFill>
              </a:rPr>
              <a:t>Кому еще нужен </a:t>
            </a:r>
            <a:r>
              <a:rPr lang="en-US" sz="2400" b="1" dirty="0">
                <a:solidFill>
                  <a:srgbClr val="0070C0"/>
                </a:solidFill>
              </a:rPr>
              <a:t>Data Mining?</a:t>
            </a:r>
            <a:r>
              <a:rPr lang="en-US" sz="2400" dirty="0">
                <a:solidFill>
                  <a:srgbClr val="0070C0"/>
                </a:solidFill>
              </a:rPr>
              <a:t> </a:t>
            </a:r>
            <a:endParaRPr lang="ru-RU" sz="2400" dirty="0">
              <a:solidFill>
                <a:srgbClr val="0070C0"/>
              </a:solidFill>
            </a:endParaRPr>
          </a:p>
        </p:txBody>
      </p:sp>
      <p:sp>
        <p:nvSpPr>
          <p:cNvPr id="8201" name="Rectangle 51"/>
          <p:cNvSpPr>
            <a:spLocks noChangeArrowheads="1"/>
          </p:cNvSpPr>
          <p:nvPr/>
        </p:nvSpPr>
        <p:spPr bwMode="auto">
          <a:xfrm>
            <a:off x="467544" y="1192794"/>
            <a:ext cx="8516471" cy="53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marL="285750" indent="-285750" eaLnBrk="1" hangingPunct="1">
              <a:spcBef>
                <a:spcPts val="875"/>
              </a:spcBef>
              <a:spcAft>
                <a:spcPts val="375"/>
              </a:spcAft>
              <a:buSzPct val="100000"/>
              <a:buFont typeface="Courier New" panose="02070309020205020404" pitchFamily="49" charset="0"/>
              <a:buChar char="o"/>
            </a:pPr>
            <a:r>
              <a:rPr lang="ru-RU" sz="1800" dirty="0">
                <a:solidFill>
                  <a:srgbClr val="000000"/>
                </a:solidFill>
                <a:cs typeface="SimSun" charset="0"/>
              </a:rPr>
              <a:t>Транспорт</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Оптимизация расписаний</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Оптимизация маршрутов</a:t>
            </a:r>
          </a:p>
          <a:p>
            <a:pPr marL="808038" lvl="1" indent="-350838" eaLnBrk="1" hangingPunct="1">
              <a:lnSpc>
                <a:spcPct val="103000"/>
              </a:lnSpc>
              <a:spcBef>
                <a:spcPts val="0"/>
              </a:spcBef>
              <a:spcAft>
                <a:spcPts val="0"/>
              </a:spcAft>
              <a:buFont typeface="StarSymbol" charset="0"/>
              <a:buChar char="●"/>
            </a:pPr>
            <a:endParaRPr lang="ru-RU" sz="1600" dirty="0">
              <a:solidFill>
                <a:srgbClr val="666666"/>
              </a:solidFill>
              <a:cs typeface="SimSun" charset="0"/>
            </a:endParaRPr>
          </a:p>
          <a:p>
            <a:pPr marL="285750" indent="-285750" eaLnBrk="1" hangingPunct="1">
              <a:spcBef>
                <a:spcPct val="0"/>
              </a:spcBef>
              <a:buFont typeface="Courier New" panose="02070309020205020404" pitchFamily="49" charset="0"/>
              <a:buChar char="o"/>
            </a:pPr>
            <a:r>
              <a:rPr lang="ru-RU" sz="1800" dirty="0">
                <a:solidFill>
                  <a:srgbClr val="000000"/>
                </a:solidFill>
                <a:cs typeface="SimSun" charset="0"/>
              </a:rPr>
              <a:t>Здравоохранение</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Предварительная диагностика</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Прогнозирование взаимного воздействия лекарственных средств</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Рекомендации по оптимальному содержанию клиентов</a:t>
            </a:r>
          </a:p>
          <a:p>
            <a:pPr marL="808038" lvl="1" indent="-350838" eaLnBrk="1" hangingPunct="1">
              <a:lnSpc>
                <a:spcPct val="103000"/>
              </a:lnSpc>
              <a:spcBef>
                <a:spcPts val="0"/>
              </a:spcBef>
              <a:spcAft>
                <a:spcPts val="0"/>
              </a:spcAft>
              <a:buFont typeface="StarSymbol" charset="0"/>
              <a:buChar char="●"/>
            </a:pPr>
            <a:endParaRPr lang="ru-RU" sz="1600" dirty="0">
              <a:solidFill>
                <a:srgbClr val="666666"/>
              </a:solidFill>
              <a:cs typeface="SimSun" charset="0"/>
            </a:endParaRPr>
          </a:p>
          <a:p>
            <a:pPr marL="285750" indent="-285750" eaLnBrk="1" hangingPunct="1">
              <a:spcBef>
                <a:spcPct val="0"/>
              </a:spcBef>
              <a:buFont typeface="Courier New" panose="02070309020205020404" pitchFamily="49" charset="0"/>
              <a:buChar char="o"/>
            </a:pPr>
            <a:r>
              <a:rPr lang="ru-RU" sz="1800" dirty="0">
                <a:solidFill>
                  <a:srgbClr val="000000"/>
                </a:solidFill>
                <a:cs typeface="SimSun" charset="0"/>
              </a:rPr>
              <a:t>Гостиничный бизнес</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Ценообразование</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Управление клиентской лояльностью</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Сегментация клиентской базы для формирования целевого предложения</a:t>
            </a:r>
          </a:p>
          <a:p>
            <a:pPr marL="808038" lvl="1" indent="-350838" eaLnBrk="1" hangingPunct="1">
              <a:lnSpc>
                <a:spcPct val="103000"/>
              </a:lnSpc>
              <a:spcBef>
                <a:spcPts val="0"/>
              </a:spcBef>
              <a:spcAft>
                <a:spcPts val="0"/>
              </a:spcAft>
              <a:buFont typeface="StarSymbol" charset="0"/>
              <a:buChar char="●"/>
            </a:pPr>
            <a:endParaRPr lang="ru-RU" sz="1600" dirty="0">
              <a:solidFill>
                <a:srgbClr val="666666"/>
              </a:solidFill>
              <a:cs typeface="SimSun" charset="0"/>
            </a:endParaRPr>
          </a:p>
          <a:p>
            <a:pPr marL="285750" indent="-285750" eaLnBrk="1" hangingPunct="1">
              <a:spcBef>
                <a:spcPct val="0"/>
              </a:spcBef>
              <a:buFont typeface="Courier New" panose="02070309020205020404" pitchFamily="49" charset="0"/>
              <a:buChar char="o"/>
            </a:pPr>
            <a:r>
              <a:rPr lang="ru-RU" sz="1800" dirty="0">
                <a:solidFill>
                  <a:srgbClr val="000000"/>
                </a:solidFill>
                <a:cs typeface="SimSun" charset="0"/>
              </a:rPr>
              <a:t>Энергетика</a:t>
            </a:r>
            <a:endParaRPr lang="en-US" sz="1800" dirty="0">
              <a:solidFill>
                <a:srgbClr val="000000"/>
              </a:solidFill>
              <a:cs typeface="SimSun" charset="0"/>
            </a:endParaRP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Прогнозирование ремонтных работ и обслуживания</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Торговля и ценообразование</a:t>
            </a:r>
          </a:p>
          <a:p>
            <a:pPr marL="808038" lvl="1" indent="-350838" eaLnBrk="1" hangingPunct="1">
              <a:lnSpc>
                <a:spcPct val="103000"/>
              </a:lnSpc>
              <a:spcBef>
                <a:spcPts val="0"/>
              </a:spcBef>
              <a:spcAft>
                <a:spcPts val="0"/>
              </a:spcAft>
              <a:buFont typeface="StarSymbol" charset="0"/>
              <a:buChar char="●"/>
            </a:pPr>
            <a:r>
              <a:rPr lang="ru-RU" sz="1600" dirty="0">
                <a:solidFill>
                  <a:srgbClr val="666666"/>
                </a:solidFill>
                <a:cs typeface="SimSun" charset="0"/>
              </a:rPr>
              <a:t>Прогнозирование спроса</a:t>
            </a:r>
          </a:p>
          <a:p>
            <a:pPr eaLnBrk="1" hangingPunct="1">
              <a:spcBef>
                <a:spcPct val="0"/>
              </a:spcBef>
              <a:buFontTx/>
              <a:buNone/>
            </a:pPr>
            <a:endParaRPr lang="ru-RU" sz="1800" b="0" dirty="0"/>
          </a:p>
        </p:txBody>
      </p:sp>
    </p:spTree>
    <p:extLst>
      <p:ext uri="{BB962C8B-B14F-4D97-AF65-F5344CB8AC3E}">
        <p14:creationId xmlns:p14="http://schemas.microsoft.com/office/powerpoint/2010/main" val="310290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382" y="1609009"/>
            <a:ext cx="1333694" cy="47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upload.wikimedia.org/wikipedia/commons/thumb/b/b1/Wappen_Mannheim_2011.png/200px-Wappen_Mannheim_2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065" y="1573929"/>
            <a:ext cx="473572" cy="5659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1978" y="1601606"/>
            <a:ext cx="1173753" cy="478099"/>
          </a:xfrm>
          <a:prstGeom prst="rect">
            <a:avLst/>
          </a:prstGeom>
        </p:spPr>
      </p:pic>
      <p:pic>
        <p:nvPicPr>
          <p:cNvPr id="9"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218" y="1570160"/>
            <a:ext cx="861219" cy="543606"/>
          </a:xfrm>
          <a:prstGeom prst="rect">
            <a:avLst/>
          </a:prstGeom>
        </p:spPr>
      </p:pic>
      <p:pic>
        <p:nvPicPr>
          <p:cNvPr id="10" name="Picture 15" descr="wsu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891" y="1671204"/>
            <a:ext cx="1240819" cy="4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1577" y="2419219"/>
            <a:ext cx="1035304" cy="70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8901" y="2419219"/>
            <a:ext cx="885333" cy="8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4127" y="2577258"/>
            <a:ext cx="1193447" cy="63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Edinburg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0371" y="2501134"/>
            <a:ext cx="1429083" cy="6986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4218" y="2501134"/>
            <a:ext cx="861219" cy="861219"/>
          </a:xfrm>
          <a:prstGeom prst="rect">
            <a:avLst/>
          </a:prstGeom>
        </p:spPr>
      </p:pic>
      <p:pic>
        <p:nvPicPr>
          <p:cNvPr id="17" name="Picture 8" descr="http://cgist.ac.in/images/univemblem.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97427" y="3812359"/>
            <a:ext cx="1048283" cy="6091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14" cstate="print"/>
          <a:srcRect l="33157" r="33685"/>
          <a:stretch/>
        </p:blipFill>
        <p:spPr bwMode="auto">
          <a:xfrm>
            <a:off x="3728447" y="3559513"/>
            <a:ext cx="689190" cy="1066990"/>
          </a:xfrm>
          <a:prstGeom prst="rect">
            <a:avLst/>
          </a:prstGeom>
          <a:noFill/>
          <a:ln w="9525">
            <a:noFill/>
            <a:miter lim="800000"/>
            <a:headEnd/>
            <a:tailEnd/>
          </a:ln>
        </p:spPr>
      </p:pic>
      <p:pic>
        <p:nvPicPr>
          <p:cNvPr id="19" name="Picture 2"/>
          <p:cNvPicPr>
            <a:picLocks noChangeAspect="1" noChangeArrowheads="1"/>
          </p:cNvPicPr>
          <p:nvPr/>
        </p:nvPicPr>
        <p:blipFill>
          <a:blip r:embed="rId15" cstate="print"/>
          <a:srcRect/>
          <a:stretch>
            <a:fillRect/>
          </a:stretch>
        </p:blipFill>
        <p:spPr bwMode="auto">
          <a:xfrm>
            <a:off x="5128786" y="3621226"/>
            <a:ext cx="1840135" cy="631806"/>
          </a:xfrm>
          <a:prstGeom prst="rect">
            <a:avLst/>
          </a:prstGeom>
          <a:noFill/>
          <a:ln w="9525">
            <a:noFill/>
            <a:miter lim="800000"/>
            <a:headEnd/>
            <a:tailEnd/>
          </a:ln>
          <a:effectLst/>
        </p:spPr>
      </p:pic>
      <p:pic>
        <p:nvPicPr>
          <p:cNvPr id="20"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4064" y="3734734"/>
            <a:ext cx="1294926" cy="6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 name="Picture 17" descr="MentoringMinds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064" y="4859966"/>
            <a:ext cx="1288029" cy="5306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97367" y="4563288"/>
            <a:ext cx="977534" cy="1021967"/>
          </a:xfrm>
          <a:prstGeom prst="rect">
            <a:avLst/>
          </a:prstGeom>
        </p:spPr>
      </p:pic>
      <p:pic>
        <p:nvPicPr>
          <p:cNvPr id="23"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17464" y="3586083"/>
            <a:ext cx="623530" cy="647284"/>
          </a:xfrm>
          <a:prstGeom prst="rect">
            <a:avLst/>
          </a:prstGeom>
        </p:spPr>
      </p:pic>
      <p:pic>
        <p:nvPicPr>
          <p:cNvPr id="2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73612" y="4859966"/>
            <a:ext cx="1226782" cy="530602"/>
          </a:xfrm>
          <a:prstGeom prst="rect">
            <a:avLst/>
          </a:prstGeom>
        </p:spPr>
      </p:pic>
      <p:pic>
        <p:nvPicPr>
          <p:cNvPr id="25"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72234" y="4510608"/>
            <a:ext cx="1074647" cy="1074647"/>
          </a:xfrm>
          <a:prstGeom prst="rect">
            <a:avLst/>
          </a:prstGeom>
        </p:spPr>
      </p:pic>
      <p:sp>
        <p:nvSpPr>
          <p:cNvPr id="26" name="Rectangle 6"/>
          <p:cNvSpPr txBox="1">
            <a:spLocks noChangeArrowheads="1"/>
          </p:cNvSpPr>
          <p:nvPr/>
        </p:nvSpPr>
        <p:spPr>
          <a:xfrm>
            <a:off x="395536" y="620688"/>
            <a:ext cx="7323385" cy="490538"/>
          </a:xfrm>
          <a:prstGeom prst="rect">
            <a:avLst/>
          </a:prstGeom>
          <a:noFill/>
        </p:spPr>
        <p:txBody>
          <a:bodyPr/>
          <a:lstStyle>
            <a:lvl1pPr algn="l" rtl="0" eaLnBrk="0" fontAlgn="base" hangingPunct="0">
              <a:spcBef>
                <a:spcPct val="0"/>
              </a:spcBef>
              <a:spcAft>
                <a:spcPct val="0"/>
              </a:spcAft>
              <a:defRPr>
                <a:solidFill>
                  <a:schemeClr val="tx2"/>
                </a:solidFill>
                <a:latin typeface="+mj-lt"/>
                <a:ea typeface="+mj-ea"/>
                <a:cs typeface="+mj-cs"/>
              </a:defRPr>
            </a:lvl1pPr>
            <a:lvl2pPr algn="l" rtl="0" eaLnBrk="0" fontAlgn="base" hangingPunct="0">
              <a:spcBef>
                <a:spcPct val="0"/>
              </a:spcBef>
              <a:spcAft>
                <a:spcPct val="0"/>
              </a:spcAft>
              <a:defRPr>
                <a:solidFill>
                  <a:schemeClr val="tx2"/>
                </a:solidFill>
                <a:latin typeface="Arial" charset="0"/>
              </a:defRPr>
            </a:lvl2pPr>
            <a:lvl3pPr algn="l" rtl="0" eaLnBrk="0" fontAlgn="base" hangingPunct="0">
              <a:spcBef>
                <a:spcPct val="0"/>
              </a:spcBef>
              <a:spcAft>
                <a:spcPct val="0"/>
              </a:spcAft>
              <a:defRPr>
                <a:solidFill>
                  <a:schemeClr val="tx2"/>
                </a:solidFill>
                <a:latin typeface="Arial" charset="0"/>
              </a:defRPr>
            </a:lvl3pPr>
            <a:lvl4pPr algn="l" rtl="0" eaLnBrk="0" fontAlgn="base" hangingPunct="0">
              <a:spcBef>
                <a:spcPct val="0"/>
              </a:spcBef>
              <a:spcAft>
                <a:spcPct val="0"/>
              </a:spcAft>
              <a:defRPr>
                <a:solidFill>
                  <a:schemeClr val="tx2"/>
                </a:solidFill>
                <a:latin typeface="Arial" charset="0"/>
              </a:defRPr>
            </a:lvl4pPr>
            <a:lvl5pPr algn="l" rtl="0" eaLnBrk="0" fontAlgn="base" hangingPunct="0">
              <a:spcBef>
                <a:spcPct val="0"/>
              </a:spcBef>
              <a:spcAft>
                <a:spcPct val="0"/>
              </a:spcAft>
              <a:defRPr>
                <a:solidFill>
                  <a:schemeClr val="tx2"/>
                </a:solidFill>
                <a:latin typeface="Arial" charset="0"/>
              </a:defRPr>
            </a:lvl5pPr>
            <a:lvl6pPr marL="457200" algn="l" rtl="0" fontAlgn="base">
              <a:spcBef>
                <a:spcPct val="0"/>
              </a:spcBef>
              <a:spcAft>
                <a:spcPct val="0"/>
              </a:spcAft>
              <a:defRPr>
                <a:solidFill>
                  <a:schemeClr val="tx2"/>
                </a:solidFill>
                <a:latin typeface="Arial" charset="0"/>
              </a:defRPr>
            </a:lvl6pPr>
            <a:lvl7pPr marL="914400" algn="l" rtl="0" fontAlgn="base">
              <a:spcBef>
                <a:spcPct val="0"/>
              </a:spcBef>
              <a:spcAft>
                <a:spcPct val="0"/>
              </a:spcAft>
              <a:defRPr>
                <a:solidFill>
                  <a:schemeClr val="tx2"/>
                </a:solidFill>
                <a:latin typeface="Arial" charset="0"/>
              </a:defRPr>
            </a:lvl7pPr>
            <a:lvl8pPr marL="1371600" algn="l" rtl="0" fontAlgn="base">
              <a:spcBef>
                <a:spcPct val="0"/>
              </a:spcBef>
              <a:spcAft>
                <a:spcPct val="0"/>
              </a:spcAft>
              <a:defRPr>
                <a:solidFill>
                  <a:schemeClr val="tx2"/>
                </a:solidFill>
                <a:latin typeface="Arial" charset="0"/>
              </a:defRPr>
            </a:lvl8pPr>
            <a:lvl9pPr marL="1828800" algn="l" rtl="0" fontAlgn="base">
              <a:spcBef>
                <a:spcPct val="0"/>
              </a:spcBef>
              <a:spcAft>
                <a:spcPct val="0"/>
              </a:spcAft>
              <a:defRPr>
                <a:solidFill>
                  <a:schemeClr val="tx2"/>
                </a:solidFill>
                <a:latin typeface="Arial" charset="0"/>
              </a:defRPr>
            </a:lvl9pPr>
          </a:lstStyle>
          <a:p>
            <a:pPr eaLnBrk="1" hangingPunct="1"/>
            <a:r>
              <a:rPr lang="ru-RU" sz="2800" b="1" kern="0">
                <a:solidFill>
                  <a:srgbClr val="0070C0"/>
                </a:solidFill>
              </a:rPr>
              <a:t>Образование</a:t>
            </a:r>
            <a:endParaRPr lang="ru-RU" sz="2800" b="0" kern="0" dirty="0">
              <a:solidFill>
                <a:srgbClr val="0070C0"/>
              </a:solidFill>
            </a:endParaRPr>
          </a:p>
        </p:txBody>
      </p:sp>
    </p:spTree>
    <p:extLst>
      <p:ext uri="{BB962C8B-B14F-4D97-AF65-F5344CB8AC3E}">
        <p14:creationId xmlns:p14="http://schemas.microsoft.com/office/powerpoint/2010/main" val="1391382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388" y="593726"/>
            <a:ext cx="8336815" cy="441534"/>
          </a:xfrm>
        </p:spPr>
        <p:txBody>
          <a:bodyPr/>
          <a:lstStyle/>
          <a:p>
            <a:pPr>
              <a:spcBef>
                <a:spcPts val="12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70C0"/>
                </a:solidFill>
              </a:rPr>
              <a:t>  Wichita State University</a:t>
            </a:r>
          </a:p>
        </p:txBody>
      </p:sp>
      <p:sp>
        <p:nvSpPr>
          <p:cNvPr id="9" name="Slide Number Placeholder 6"/>
          <p:cNvSpPr>
            <a:spLocks noGrp="1"/>
          </p:cNvSpPr>
          <p:nvPr>
            <p:ph type="sldNum" sz="quarter" idx="4294967295"/>
          </p:nvPr>
        </p:nvSpPr>
        <p:spPr>
          <a:xfrm>
            <a:off x="182563" y="6537325"/>
            <a:ext cx="366712" cy="184150"/>
          </a:xfrm>
          <a:prstGeom prst="rect">
            <a:avLst/>
          </a:prstGeom>
        </p:spPr>
        <p:txBody>
          <a:bodyPr/>
          <a:lstStyle/>
          <a:p>
            <a:pPr>
              <a:defRPr/>
            </a:pPr>
            <a:fld id="{A5139E28-FED7-4A99-AF98-F911B88B893A}" type="slidenum">
              <a:rPr lang="en-US" smtClean="0"/>
              <a:pPr>
                <a:defRPr/>
              </a:pPr>
              <a:t>25</a:t>
            </a:fld>
            <a:endParaRPr lang="en-US"/>
          </a:p>
        </p:txBody>
      </p:sp>
      <p:sp>
        <p:nvSpPr>
          <p:cNvPr id="10" name="Text Placeholder 2"/>
          <p:cNvSpPr>
            <a:spLocks noGrp="1"/>
          </p:cNvSpPr>
          <p:nvPr>
            <p:ph type="body" sz="quarter" idx="13"/>
          </p:nvPr>
        </p:nvSpPr>
        <p:spPr>
          <a:xfrm>
            <a:off x="304800" y="990600"/>
            <a:ext cx="8534399" cy="369332"/>
          </a:xfrm>
        </p:spPr>
        <p:txBody>
          <a:bodyPr/>
          <a:lstStyle/>
          <a:p>
            <a:pPr>
              <a:defRPr/>
            </a:pPr>
            <a:r>
              <a:rPr lang="en-US" dirty="0"/>
              <a:t> Achieved 96% accuracy in predicting student academic success</a:t>
            </a:r>
          </a:p>
        </p:txBody>
      </p:sp>
      <p:sp>
        <p:nvSpPr>
          <p:cNvPr id="11" name="Subtitle 4"/>
          <p:cNvSpPr>
            <a:spLocks noGrp="1"/>
          </p:cNvSpPr>
          <p:nvPr>
            <p:ph type="subTitle" idx="1"/>
          </p:nvPr>
        </p:nvSpPr>
        <p:spPr>
          <a:xfrm>
            <a:off x="304800" y="1447800"/>
            <a:ext cx="5562600" cy="4708981"/>
          </a:xfrm>
        </p:spPr>
        <p:txBody>
          <a:bodyPr/>
          <a:lstStyle/>
          <a:p>
            <a:pPr>
              <a:spcBef>
                <a:spcPct val="0"/>
              </a:spcBef>
            </a:pPr>
            <a:r>
              <a:rPr lang="en-US" sz="1200" b="1" dirty="0">
                <a:ea typeface="MS PGothic" pitchFamily="34" charset="-128"/>
              </a:rPr>
              <a:t>The need</a:t>
            </a:r>
            <a:r>
              <a:rPr lang="en-US" sz="1200" dirty="0">
                <a:ea typeface="MS PGothic" pitchFamily="34" charset="-128"/>
              </a:rPr>
              <a:t>:</a:t>
            </a:r>
          </a:p>
          <a:p>
            <a:pPr>
              <a:spcBef>
                <a:spcPct val="0"/>
              </a:spcBef>
            </a:pPr>
            <a:r>
              <a:rPr lang="en-US" sz="1200" dirty="0"/>
              <a:t>Wichita State University (WSU), one of six state universities in Kansas, offers more than 140 degree and research programs ranging from undergraduate to doctoral levels. </a:t>
            </a:r>
            <a:r>
              <a:rPr lang="en-US" sz="1200" dirty="0">
                <a:ea typeface="MS PGothic" pitchFamily="34" charset="-128"/>
              </a:rPr>
              <a:t>WSU was using outside analysts to score applicants, but the score was a mediocre indicator of ultimate academic success. This made it difficult to plan ahead in terms of recruitment, budgeting and course scheduling. The university wanted to minimize the number of dropped courses and failure rates, which would require a deeper understanding of why students succeed and how best to help them.</a:t>
            </a:r>
          </a:p>
          <a:p>
            <a:pPr>
              <a:spcBef>
                <a:spcPct val="0"/>
              </a:spcBef>
            </a:pPr>
            <a:endParaRPr lang="en-US" sz="1200" dirty="0">
              <a:ea typeface="MS PGothic" pitchFamily="34" charset="-128"/>
            </a:endParaRPr>
          </a:p>
          <a:p>
            <a:pPr>
              <a:spcBef>
                <a:spcPct val="0"/>
              </a:spcBef>
            </a:pPr>
            <a:r>
              <a:rPr lang="en-US" sz="1200" b="1" dirty="0">
                <a:ea typeface="Adobe Ming Std L"/>
                <a:cs typeface="Adobe Ming Std L"/>
              </a:rPr>
              <a:t>The solution:</a:t>
            </a:r>
          </a:p>
          <a:p>
            <a:pPr>
              <a:spcBef>
                <a:spcPct val="0"/>
              </a:spcBef>
            </a:pPr>
            <a:r>
              <a:rPr lang="en-US" sz="1200" dirty="0">
                <a:ea typeface="Adobe Ming Std L"/>
                <a:cs typeface="Adobe Ming Std L"/>
              </a:rPr>
              <a:t>WSU implemented a suite of IBM SPSS software that analyzed vast amounts of data, including academic records, housing, financial aid and coursework as well as university administration and financial information and uncovered patterns in academic achievement and predicted student performance. This helped the admissions department to target the most promising applicants for enrollment and place them in suitable courses or offer scholarships to increase their chances of success.</a:t>
            </a:r>
            <a:endParaRPr lang="en-US" sz="1200" dirty="0">
              <a:ea typeface="MS PGothic" pitchFamily="34" charset="-128"/>
            </a:endParaRPr>
          </a:p>
          <a:p>
            <a:pPr>
              <a:spcBef>
                <a:spcPct val="0"/>
              </a:spcBef>
            </a:pPr>
            <a:endParaRPr lang="en-US" sz="1200" dirty="0">
              <a:ea typeface="MS PGothic" pitchFamily="34" charset="-128"/>
            </a:endParaRPr>
          </a:p>
          <a:p>
            <a:pPr>
              <a:spcBef>
                <a:spcPct val="0"/>
              </a:spcBef>
            </a:pPr>
            <a:r>
              <a:rPr lang="en-US" sz="1200" b="1" dirty="0">
                <a:ea typeface="MS PGothic" pitchFamily="34" charset="-128"/>
              </a:rPr>
              <a:t>Real business results:</a:t>
            </a:r>
          </a:p>
          <a:p>
            <a:pPr marL="228600" indent="-228600" defTabSz="457200" eaLnBrk="1" hangingPunct="1">
              <a:spcBef>
                <a:spcPct val="0"/>
              </a:spcBef>
              <a:buClrTx/>
              <a:buFont typeface="Wingdings" pitchFamily="2" charset="2"/>
              <a:buChar char="§"/>
            </a:pPr>
            <a:r>
              <a:rPr lang="en-US" sz="1200" dirty="0">
                <a:solidFill>
                  <a:srgbClr val="000600"/>
                </a:solidFill>
                <a:ea typeface="MS PGothic" pitchFamily="34" charset="-128"/>
              </a:rPr>
              <a:t>Boosted successful admissions by 15 percent.</a:t>
            </a:r>
          </a:p>
          <a:p>
            <a:pPr marL="228600" indent="-228600" defTabSz="457200" eaLnBrk="1" hangingPunct="1">
              <a:spcBef>
                <a:spcPct val="0"/>
              </a:spcBef>
              <a:buClrTx/>
              <a:buFont typeface="Wingdings" pitchFamily="2" charset="2"/>
              <a:buChar char="§"/>
            </a:pPr>
            <a:r>
              <a:rPr lang="en-US" sz="1200" dirty="0"/>
              <a:t>Achieved 96 percent accuracy in predicting student academic success </a:t>
            </a:r>
            <a:endParaRPr lang="en-US" sz="1200" dirty="0">
              <a:solidFill>
                <a:srgbClr val="000600"/>
              </a:solidFill>
              <a:ea typeface="MS PGothic" pitchFamily="34" charset="-128"/>
            </a:endParaRPr>
          </a:p>
          <a:p>
            <a:pPr marL="228600" indent="-228600" defTabSz="457200" eaLnBrk="1" hangingPunct="1">
              <a:spcBef>
                <a:spcPct val="0"/>
              </a:spcBef>
              <a:buClrTx/>
              <a:buFont typeface="Wingdings" pitchFamily="2" charset="2"/>
              <a:buChar char="§"/>
            </a:pPr>
            <a:r>
              <a:rPr lang="en-US" sz="1200" dirty="0">
                <a:solidFill>
                  <a:srgbClr val="000600"/>
                </a:solidFill>
                <a:ea typeface="MS PGothic" pitchFamily="34" charset="-128"/>
              </a:rPr>
              <a:t>Eliminated the need to hire external analysts for application scoring.</a:t>
            </a:r>
          </a:p>
          <a:p>
            <a:pPr marL="228600" indent="-228600" defTabSz="457200" eaLnBrk="1" hangingPunct="1">
              <a:spcBef>
                <a:spcPct val="0"/>
              </a:spcBef>
              <a:buClrTx/>
              <a:buFont typeface="Wingdings" pitchFamily="2" charset="2"/>
              <a:buChar char="§"/>
            </a:pPr>
            <a:r>
              <a:rPr lang="en-US" sz="1200" dirty="0">
                <a:solidFill>
                  <a:srgbClr val="000600"/>
                </a:solidFill>
                <a:ea typeface="MS PGothic" pitchFamily="34" charset="-128"/>
              </a:rPr>
              <a:t>Predicted the academic success of a student with 96 percent accuracy. </a:t>
            </a:r>
          </a:p>
          <a:p>
            <a:endParaRPr lang="en-US" sz="1200" dirty="0">
              <a:ea typeface="MS PGothic" pitchFamily="34" charset="-128"/>
            </a:endParaRPr>
          </a:p>
        </p:txBody>
      </p:sp>
      <p:sp>
        <p:nvSpPr>
          <p:cNvPr id="12" name="Text Placeholder 5"/>
          <p:cNvSpPr>
            <a:spLocks noGrp="1"/>
          </p:cNvSpPr>
          <p:nvPr>
            <p:ph type="body" sz="quarter" idx="14"/>
          </p:nvPr>
        </p:nvSpPr>
        <p:spPr>
          <a:xfrm>
            <a:off x="6038848" y="1512390"/>
            <a:ext cx="2895600" cy="2123658"/>
          </a:xfrm>
        </p:spPr>
        <p:txBody>
          <a:bodyPr/>
          <a:lstStyle/>
          <a:p>
            <a:pPr>
              <a:defRPr/>
            </a:pPr>
            <a:r>
              <a:rPr lang="en-US" dirty="0"/>
              <a:t>“Ultimately, business analytics helps our students succeed by matching them closely to the courses that we predict will go well for them, which is healthy for their careers and healthy for our long-term future.”</a:t>
            </a:r>
          </a:p>
          <a:p>
            <a:pPr algn="r">
              <a:defRPr/>
            </a:pPr>
            <a:r>
              <a:rPr lang="en-US" i="0" dirty="0"/>
              <a:t>- </a:t>
            </a:r>
            <a:r>
              <a:rPr lang="en-US" dirty="0"/>
              <a:t>David Wright, Assistant Vice-President for Strategic Planning and Business Intelligence, Wichita State University</a:t>
            </a:r>
            <a:r>
              <a:rPr lang="en-US" i="0" dirty="0"/>
              <a:t>.</a:t>
            </a:r>
          </a:p>
          <a:p>
            <a:pPr>
              <a:defRPr/>
            </a:pPr>
            <a:endParaRPr lang="en-US" i="0" dirty="0"/>
          </a:p>
        </p:txBody>
      </p:sp>
      <p:sp>
        <p:nvSpPr>
          <p:cNvPr id="13" name="Text Placeholder 3"/>
          <p:cNvSpPr>
            <a:spLocks noGrp="1"/>
          </p:cNvSpPr>
          <p:nvPr>
            <p:ph type="body" sz="quarter" idx="18"/>
          </p:nvPr>
        </p:nvSpPr>
        <p:spPr>
          <a:xfrm>
            <a:off x="6456231" y="3991452"/>
            <a:ext cx="2291984" cy="471366"/>
          </a:xfrm>
        </p:spPr>
        <p:txBody>
          <a:bodyPr/>
          <a:lstStyle/>
          <a:p>
            <a:pPr>
              <a:spcBef>
                <a:spcPts val="0"/>
              </a:spcBef>
              <a:defRPr/>
            </a:pPr>
            <a:r>
              <a:rPr lang="en-US" b="1" dirty="0"/>
              <a:t>Solution components:</a:t>
            </a:r>
          </a:p>
          <a:p>
            <a:pPr marL="171450" indent="-171450">
              <a:spcBef>
                <a:spcPts val="0"/>
              </a:spcBef>
              <a:buFont typeface="Wingdings" pitchFamily="2" charset="2"/>
              <a:buChar char="§"/>
              <a:defRPr/>
            </a:pPr>
            <a:r>
              <a:rPr lang="en-US" dirty="0"/>
              <a:t>IBM SPSS</a:t>
            </a:r>
          </a:p>
        </p:txBody>
      </p:sp>
      <p:pic>
        <p:nvPicPr>
          <p:cNvPr id="14" name="Picture 15" descr="wsu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602" y="5395202"/>
            <a:ext cx="2805764" cy="92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6591869" y="157560"/>
            <a:ext cx="1059042" cy="399766"/>
            <a:chOff x="4940490" y="95534"/>
            <a:chExt cx="1059042" cy="399766"/>
          </a:xfrm>
          <a:solidFill>
            <a:schemeClr val="accent3"/>
          </a:solidFill>
        </p:grpSpPr>
        <p:sp>
          <p:nvSpPr>
            <p:cNvPr id="16" name="Flowchart: Sequential Access Storage 15"/>
            <p:cNvSpPr/>
            <p:nvPr/>
          </p:nvSpPr>
          <p:spPr bwMode="auto">
            <a:xfrm>
              <a:off x="4940490" y="95534"/>
              <a:ext cx="1059042" cy="399766"/>
            </a:xfrm>
            <a:prstGeom prst="flowChartMagneticTap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 name="TextBox 16"/>
            <p:cNvSpPr txBox="1"/>
            <p:nvPr/>
          </p:nvSpPr>
          <p:spPr>
            <a:xfrm>
              <a:off x="5217527" y="180001"/>
              <a:ext cx="504967" cy="276999"/>
            </a:xfrm>
            <a:prstGeom prst="rect">
              <a:avLst/>
            </a:prstGeom>
            <a:grpFill/>
          </p:spPr>
          <p:txBody>
            <a:bodyPr wrap="square" rtlCol="0">
              <a:spAutoFit/>
            </a:bodyPr>
            <a:lstStyle/>
            <a:p>
              <a:pPr algn="ctr"/>
              <a:r>
                <a:rPr lang="en-US" sz="1200" b="1" dirty="0">
                  <a:solidFill>
                    <a:schemeClr val="tx1"/>
                  </a:solidFill>
                </a:rPr>
                <a:t>NA</a:t>
              </a:r>
            </a:p>
          </p:txBody>
        </p:sp>
      </p:grpSp>
    </p:spTree>
    <p:extLst>
      <p:ext uri="{BB962C8B-B14F-4D97-AF65-F5344CB8AC3E}">
        <p14:creationId xmlns:p14="http://schemas.microsoft.com/office/powerpoint/2010/main" val="323634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388" y="593726"/>
            <a:ext cx="8336815" cy="441534"/>
          </a:xfrm>
        </p:spPr>
        <p:txBody>
          <a:bodyPr/>
          <a:lstStyle/>
          <a:p>
            <a:pPr>
              <a:spcBef>
                <a:spcPts val="12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70C0"/>
                </a:solidFill>
              </a:rPr>
              <a:t> City of Mannheim , Germany</a:t>
            </a:r>
          </a:p>
        </p:txBody>
      </p:sp>
      <p:sp>
        <p:nvSpPr>
          <p:cNvPr id="9" name="Slide Number Placeholder 6"/>
          <p:cNvSpPr>
            <a:spLocks noGrp="1"/>
          </p:cNvSpPr>
          <p:nvPr>
            <p:ph type="sldNum" sz="quarter" idx="4294967295"/>
          </p:nvPr>
        </p:nvSpPr>
        <p:spPr>
          <a:xfrm>
            <a:off x="182563" y="6537325"/>
            <a:ext cx="366712" cy="184150"/>
          </a:xfrm>
          <a:prstGeom prst="rect">
            <a:avLst/>
          </a:prstGeom>
        </p:spPr>
        <p:txBody>
          <a:bodyPr/>
          <a:lstStyle/>
          <a:p>
            <a:pPr>
              <a:defRPr/>
            </a:pPr>
            <a:fld id="{A5139E28-FED7-4A99-AF98-F911B88B893A}" type="slidenum">
              <a:rPr lang="en-US" smtClean="0"/>
              <a:pPr>
                <a:defRPr/>
              </a:pPr>
              <a:t>26</a:t>
            </a:fld>
            <a:endParaRPr lang="en-US"/>
          </a:p>
        </p:txBody>
      </p:sp>
      <p:sp>
        <p:nvSpPr>
          <p:cNvPr id="10" name="Text Placeholder 2"/>
          <p:cNvSpPr>
            <a:spLocks noGrp="1"/>
          </p:cNvSpPr>
          <p:nvPr>
            <p:ph type="body" sz="quarter" idx="13"/>
          </p:nvPr>
        </p:nvSpPr>
        <p:spPr>
          <a:xfrm>
            <a:off x="304800" y="990600"/>
            <a:ext cx="8534399" cy="369332"/>
          </a:xfrm>
        </p:spPr>
        <p:txBody>
          <a:bodyPr/>
          <a:lstStyle/>
          <a:p>
            <a:pPr>
              <a:defRPr/>
            </a:pPr>
            <a:r>
              <a:rPr lang="en-US" dirty="0">
                <a:solidFill>
                  <a:srgbClr val="000600"/>
                </a:solidFill>
                <a:ea typeface="MS PGothic" pitchFamily="34" charset="-128"/>
              </a:rPr>
              <a:t>Reduced drop-out rates by 35% by delivering a complete visibility </a:t>
            </a:r>
            <a:endParaRPr lang="en-US" dirty="0"/>
          </a:p>
        </p:txBody>
      </p:sp>
      <p:sp>
        <p:nvSpPr>
          <p:cNvPr id="11" name="Subtitle 4"/>
          <p:cNvSpPr>
            <a:spLocks noGrp="1"/>
          </p:cNvSpPr>
          <p:nvPr>
            <p:ph type="subTitle" idx="1"/>
          </p:nvPr>
        </p:nvSpPr>
        <p:spPr>
          <a:xfrm>
            <a:off x="304800" y="1338618"/>
            <a:ext cx="5562600" cy="5139869"/>
          </a:xfrm>
        </p:spPr>
        <p:txBody>
          <a:bodyPr/>
          <a:lstStyle/>
          <a:p>
            <a:pPr>
              <a:spcBef>
                <a:spcPct val="0"/>
              </a:spcBef>
            </a:pPr>
            <a:r>
              <a:rPr lang="en-US" sz="1200" b="1" dirty="0">
                <a:ea typeface="MS PGothic" pitchFamily="34" charset="-128"/>
              </a:rPr>
              <a:t>The need</a:t>
            </a:r>
            <a:r>
              <a:rPr lang="en-US" sz="1200" dirty="0">
                <a:ea typeface="MS PGothic" pitchFamily="34" charset="-128"/>
              </a:rPr>
              <a:t>:</a:t>
            </a:r>
          </a:p>
          <a:p>
            <a:pPr>
              <a:spcBef>
                <a:spcPct val="0"/>
              </a:spcBef>
            </a:pPr>
            <a:r>
              <a:rPr lang="en-US" sz="1200" dirty="0"/>
              <a:t>Mannheim is a city of 330,000 in southwestern Germany. There are 94 publicly administered schools in Mannheim’s district. </a:t>
            </a:r>
            <a:r>
              <a:rPr lang="en-US" sz="1200" dirty="0">
                <a:ea typeface="MS PGothic" pitchFamily="34" charset="-128"/>
              </a:rPr>
              <a:t>To prepare its two-year education report identifying specific issues and needs of the school district, the city’s education department needed a solution capable of collecting, standardizing, analyzing and preparing large volumes of data from multiple official and unofficial sources and databases.</a:t>
            </a:r>
          </a:p>
          <a:p>
            <a:pPr>
              <a:spcBef>
                <a:spcPct val="0"/>
              </a:spcBef>
            </a:pPr>
            <a:endParaRPr lang="en-US" sz="1200" dirty="0">
              <a:ea typeface="MS PGothic" pitchFamily="34" charset="-128"/>
            </a:endParaRPr>
          </a:p>
          <a:p>
            <a:pPr>
              <a:spcBef>
                <a:spcPct val="0"/>
              </a:spcBef>
            </a:pPr>
            <a:r>
              <a:rPr lang="en-US" sz="1200" b="1" dirty="0">
                <a:ea typeface="Adobe Ming Std L"/>
                <a:cs typeface="Adobe Ming Std L"/>
              </a:rPr>
              <a:t>The solution:</a:t>
            </a:r>
          </a:p>
          <a:p>
            <a:pPr>
              <a:spcBef>
                <a:spcPct val="0"/>
              </a:spcBef>
            </a:pPr>
            <a:r>
              <a:rPr lang="en-US" sz="1200" dirty="0">
                <a:ea typeface="Adobe Ming Std L"/>
                <a:cs typeface="Adobe Ming Std L"/>
              </a:rPr>
              <a:t>Through a sophisticated business analytics solution, a school district has visibility, for the first time, into its education system. The solution gathers and consolidates data across disparate departments and institutions, enabling users to identify potential issues, across the whole education system, that need to be addressed. This allows decision makers to implement appropriate structural and political counteractions based on evidence rather than "gut feeling.“</a:t>
            </a:r>
          </a:p>
          <a:p>
            <a:pPr>
              <a:spcBef>
                <a:spcPct val="0"/>
              </a:spcBef>
            </a:pPr>
            <a:endParaRPr lang="en-US" sz="1200" dirty="0">
              <a:ea typeface="MS PGothic" pitchFamily="34" charset="-128"/>
            </a:endParaRPr>
          </a:p>
          <a:p>
            <a:pPr>
              <a:spcBef>
                <a:spcPct val="0"/>
              </a:spcBef>
            </a:pPr>
            <a:r>
              <a:rPr lang="en-US" sz="1200" b="1" dirty="0">
                <a:ea typeface="MS PGothic" pitchFamily="34" charset="-128"/>
              </a:rPr>
              <a:t>Real business results:</a:t>
            </a:r>
            <a:endParaRPr lang="en-US" sz="1200" dirty="0">
              <a:ea typeface="MS PGothic" pitchFamily="34" charset="-128"/>
            </a:endParaRPr>
          </a:p>
          <a:p>
            <a:pPr marL="173736" indent="-182880" defTabSz="457200" eaLnBrk="1" hangingPunct="1">
              <a:spcBef>
                <a:spcPct val="0"/>
              </a:spcBef>
              <a:buClrTx/>
              <a:buFont typeface="Wingdings" pitchFamily="2" charset="2"/>
              <a:buChar char="§"/>
            </a:pPr>
            <a:r>
              <a:rPr lang="en-US" sz="1200" dirty="0"/>
              <a:t>Expected to reduce the city’s dropout rate by 35 percent</a:t>
            </a:r>
          </a:p>
          <a:p>
            <a:pPr marL="173736" indent="-182880" defTabSz="457200" eaLnBrk="1" hangingPunct="1">
              <a:spcBef>
                <a:spcPct val="0"/>
              </a:spcBef>
              <a:buClrTx/>
              <a:buFont typeface="Wingdings" pitchFamily="2" charset="2"/>
              <a:buChar char="§"/>
            </a:pPr>
            <a:r>
              <a:rPr lang="en-US" sz="1200" dirty="0"/>
              <a:t>Delivered the ability to generate the department’s two-year education report in hours rather than weeks</a:t>
            </a:r>
          </a:p>
          <a:p>
            <a:pPr marL="173736" indent="-182880" defTabSz="457200" eaLnBrk="1" hangingPunct="1">
              <a:spcBef>
                <a:spcPct val="0"/>
              </a:spcBef>
              <a:buClrTx/>
              <a:buFont typeface="Wingdings" pitchFamily="2" charset="2"/>
              <a:buChar char="§"/>
            </a:pPr>
            <a:r>
              <a:rPr lang="en-US" sz="1200" dirty="0"/>
              <a:t>Anticipated to increase the number of underprivileged children graduating high school</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Identified previously unknown needs in the education system, including a demand for full-time schools and after-school care. </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Drove the creation of numerous new programs in infant care, youth work and education counseling</a:t>
            </a:r>
          </a:p>
          <a:p>
            <a:endParaRPr lang="en-US" sz="1200" dirty="0">
              <a:ea typeface="MS PGothic" pitchFamily="34" charset="-128"/>
            </a:endParaRPr>
          </a:p>
        </p:txBody>
      </p:sp>
      <p:sp>
        <p:nvSpPr>
          <p:cNvPr id="12" name="Text Placeholder 3"/>
          <p:cNvSpPr>
            <a:spLocks noGrp="1"/>
          </p:cNvSpPr>
          <p:nvPr>
            <p:ph type="body" sz="quarter" idx="18"/>
          </p:nvPr>
        </p:nvSpPr>
        <p:spPr>
          <a:xfrm>
            <a:off x="6343217" y="3541076"/>
            <a:ext cx="2050156" cy="621492"/>
          </a:xfrm>
        </p:spPr>
        <p:txBody>
          <a:bodyPr/>
          <a:lstStyle/>
          <a:p>
            <a:pPr>
              <a:spcBef>
                <a:spcPts val="0"/>
              </a:spcBef>
              <a:defRPr/>
            </a:pPr>
            <a:r>
              <a:rPr lang="en-US" b="1" dirty="0"/>
              <a:t>Solution components:</a:t>
            </a:r>
          </a:p>
          <a:p>
            <a:pPr marL="171450" indent="-171450">
              <a:spcBef>
                <a:spcPts val="0"/>
              </a:spcBef>
              <a:buFont typeface="Wingdings" pitchFamily="2" charset="2"/>
              <a:buChar char="§"/>
              <a:defRPr/>
            </a:pPr>
            <a:r>
              <a:rPr lang="en-US" dirty="0"/>
              <a:t>IBM Cognos BI</a:t>
            </a:r>
          </a:p>
          <a:p>
            <a:pPr marL="171450" indent="-171450">
              <a:spcBef>
                <a:spcPts val="0"/>
              </a:spcBef>
              <a:buFont typeface="Wingdings" pitchFamily="2" charset="2"/>
              <a:buChar char="§"/>
              <a:defRPr/>
            </a:pPr>
            <a:r>
              <a:rPr lang="en-US" dirty="0"/>
              <a:t>IBM GBS</a:t>
            </a:r>
          </a:p>
        </p:txBody>
      </p:sp>
      <p:sp>
        <p:nvSpPr>
          <p:cNvPr id="13" name="Rectangle 12"/>
          <p:cNvSpPr/>
          <p:nvPr/>
        </p:nvSpPr>
        <p:spPr>
          <a:xfrm>
            <a:off x="5960939" y="1495398"/>
            <a:ext cx="2927444" cy="1754326"/>
          </a:xfrm>
          <a:prstGeom prst="rect">
            <a:avLst/>
          </a:prstGeom>
        </p:spPr>
        <p:txBody>
          <a:bodyPr wrap="square">
            <a:spAutoFit/>
          </a:bodyPr>
          <a:lstStyle/>
          <a:p>
            <a:r>
              <a:rPr lang="en-US" sz="1200" dirty="0">
                <a:solidFill>
                  <a:schemeClr val="tx1"/>
                </a:solidFill>
              </a:rPr>
              <a:t>“For the first time, we are able to get a precise, detailed picture of the entire education situation, which is helping us make better decisions on how to allocate resources in a way that will maximize benefits for students – and the community.”</a:t>
            </a:r>
          </a:p>
          <a:p>
            <a:pPr algn="r"/>
            <a:r>
              <a:rPr lang="en-US" sz="1200" i="1" dirty="0">
                <a:solidFill>
                  <a:schemeClr val="tx1"/>
                </a:solidFill>
              </a:rPr>
              <a:t>- Dr. Tanja </a:t>
            </a:r>
            <a:r>
              <a:rPr lang="en-US" sz="1200" i="1" dirty="0" err="1">
                <a:solidFill>
                  <a:schemeClr val="tx1"/>
                </a:solidFill>
              </a:rPr>
              <a:t>Mangold</a:t>
            </a:r>
            <a:r>
              <a:rPr lang="en-US" sz="1200" i="1" dirty="0">
                <a:solidFill>
                  <a:schemeClr val="tx1"/>
                </a:solidFill>
              </a:rPr>
              <a:t>, education planner, City of Mannheim Education Department</a:t>
            </a:r>
          </a:p>
        </p:txBody>
      </p:sp>
      <p:pic>
        <p:nvPicPr>
          <p:cNvPr id="14" name="Picture 2" descr="http://upload.wikimedia.org/wikipedia/commons/thumb/b/b1/Wappen_Mannheim_2011.png/200px-Wappen_Mannheim_2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791" y="4875046"/>
            <a:ext cx="1196836" cy="1430219"/>
          </a:xfrm>
          <a:prstGeom prst="rect">
            <a:avLst/>
          </a:prstGeom>
          <a:noFill/>
          <a:extLst>
            <a:ext uri="{909E8E84-426E-40DD-AFC4-6F175D3DCCD1}">
              <a14:hiddenFill xmlns:a14="http://schemas.microsoft.com/office/drawing/2010/main">
                <a:solidFill>
                  <a:srgbClr val="FFFFFF"/>
                </a:solidFill>
              </a14:hiddenFill>
            </a:ext>
          </a:extLst>
        </p:spPr>
      </p:pic>
      <p:sp>
        <p:nvSpPr>
          <p:cNvPr id="15" name="Flowchart: Sequential Access Storage 14"/>
          <p:cNvSpPr/>
          <p:nvPr/>
        </p:nvSpPr>
        <p:spPr bwMode="auto">
          <a:xfrm>
            <a:off x="6215743" y="69743"/>
            <a:ext cx="1421129" cy="462463"/>
          </a:xfrm>
          <a:prstGeom prst="flowChartMagneticTape">
            <a:avLst/>
          </a:prstGeom>
          <a:solidFill>
            <a:schemeClr val="accent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90000"/>
              </a:lnSpc>
            </a:pPr>
            <a:r>
              <a:rPr lang="en-US" sz="1200" b="1" dirty="0">
                <a:solidFill>
                  <a:schemeClr val="tx1"/>
                </a:solidFill>
              </a:rPr>
              <a:t>Western Europe</a:t>
            </a:r>
          </a:p>
          <a:p>
            <a:pPr marL="0" marR="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ea typeface="ＭＳ Ｐゴシック" charset="0"/>
            </a:endParaRPr>
          </a:p>
        </p:txBody>
      </p:sp>
    </p:spTree>
    <p:extLst>
      <p:ext uri="{BB962C8B-B14F-4D97-AF65-F5344CB8AC3E}">
        <p14:creationId xmlns:p14="http://schemas.microsoft.com/office/powerpoint/2010/main" val="370549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Edinburgh’s Telford College</a:t>
            </a:r>
          </a:p>
        </p:txBody>
      </p:sp>
      <p:sp>
        <p:nvSpPr>
          <p:cNvPr id="3" name="Text Placeholder 2"/>
          <p:cNvSpPr>
            <a:spLocks noGrp="1"/>
          </p:cNvSpPr>
          <p:nvPr>
            <p:ph type="body" sz="quarter" idx="13"/>
          </p:nvPr>
        </p:nvSpPr>
        <p:spPr>
          <a:xfrm>
            <a:off x="304800" y="990600"/>
            <a:ext cx="8534399" cy="369332"/>
          </a:xfrm>
        </p:spPr>
        <p:txBody>
          <a:bodyPr/>
          <a:lstStyle/>
          <a:p>
            <a:r>
              <a:rPr lang="en-US" dirty="0"/>
              <a:t>Improved attendance rates by enabling analysis of attendance problems</a:t>
            </a:r>
          </a:p>
        </p:txBody>
      </p:sp>
      <p:sp>
        <p:nvSpPr>
          <p:cNvPr id="4" name="Text Placeholder 3"/>
          <p:cNvSpPr>
            <a:spLocks noGrp="1"/>
          </p:cNvSpPr>
          <p:nvPr>
            <p:ph type="body" sz="quarter" idx="14"/>
          </p:nvPr>
        </p:nvSpPr>
        <p:spPr>
          <a:xfrm>
            <a:off x="5943600" y="1451728"/>
            <a:ext cx="2895600" cy="1661993"/>
          </a:xfrm>
        </p:spPr>
        <p:txBody>
          <a:bodyPr/>
          <a:lstStyle/>
          <a:p>
            <a:pPr>
              <a:defRPr/>
            </a:pPr>
            <a:r>
              <a:rPr lang="en-US" dirty="0"/>
              <a:t>“With its drill-down capabilities, this visual tool has given staff an easier way to identify problems, and clearer cues for intervention. This has contributed to a significant increase in attendance across the college.”</a:t>
            </a:r>
          </a:p>
          <a:p>
            <a:pPr algn="r">
              <a:defRPr/>
            </a:pPr>
            <a:r>
              <a:rPr lang="en-US" dirty="0"/>
              <a:t>- Lisa Dawson, information services manager, Telford College</a:t>
            </a:r>
          </a:p>
        </p:txBody>
      </p:sp>
      <p:sp>
        <p:nvSpPr>
          <p:cNvPr id="5" name="Text Placeholder 4"/>
          <p:cNvSpPr>
            <a:spLocks noGrp="1"/>
          </p:cNvSpPr>
          <p:nvPr>
            <p:ph type="body" sz="quarter" idx="18"/>
          </p:nvPr>
        </p:nvSpPr>
        <p:spPr>
          <a:xfrm>
            <a:off x="6406486" y="3794816"/>
            <a:ext cx="2164308" cy="461665"/>
          </a:xfrm>
        </p:spPr>
        <p:txBody>
          <a:bodyPr/>
          <a:lstStyle/>
          <a:p>
            <a:pPr>
              <a:spcBef>
                <a:spcPts val="0"/>
              </a:spcBef>
              <a:defRPr/>
            </a:pPr>
            <a:r>
              <a:rPr lang="fr-FR" b="1" dirty="0"/>
              <a:t>Solution components:</a:t>
            </a:r>
          </a:p>
          <a:p>
            <a:pPr marL="171450" indent="-171450">
              <a:spcBef>
                <a:spcPts val="0"/>
              </a:spcBef>
              <a:buFont typeface="Wingdings" pitchFamily="2" charset="2"/>
              <a:buChar char="§"/>
              <a:defRPr/>
            </a:pPr>
            <a:r>
              <a:rPr lang="fr-FR" dirty="0"/>
              <a:t>IBM Cognos BI</a:t>
            </a:r>
            <a:endParaRPr lang="en-US" dirty="0"/>
          </a:p>
        </p:txBody>
      </p:sp>
      <p:sp>
        <p:nvSpPr>
          <p:cNvPr id="6" name="Subtitle 5"/>
          <p:cNvSpPr>
            <a:spLocks noGrp="1"/>
          </p:cNvSpPr>
          <p:nvPr>
            <p:ph type="subTitle" idx="1"/>
          </p:nvPr>
        </p:nvSpPr>
        <p:spPr>
          <a:xfrm>
            <a:off x="304800" y="1447800"/>
            <a:ext cx="5562600" cy="5293757"/>
          </a:xfrm>
        </p:spPr>
        <p:txBody>
          <a:bodyPr/>
          <a:lstStyle/>
          <a:p>
            <a:pPr>
              <a:spcBef>
                <a:spcPct val="0"/>
              </a:spcBef>
            </a:pPr>
            <a:r>
              <a:rPr lang="en-US" sz="1200" b="1" dirty="0">
                <a:ea typeface="MS PGothic" pitchFamily="34" charset="-128"/>
              </a:rPr>
              <a:t>The need</a:t>
            </a:r>
            <a:r>
              <a:rPr lang="en-US" sz="1200" dirty="0">
                <a:ea typeface="MS PGothic" pitchFamily="34" charset="-128"/>
              </a:rPr>
              <a:t>:</a:t>
            </a:r>
          </a:p>
          <a:p>
            <a:pPr>
              <a:spcBef>
                <a:spcPct val="0"/>
              </a:spcBef>
            </a:pPr>
            <a:r>
              <a:rPr lang="en-US" sz="1200" dirty="0"/>
              <a:t>Based in Scotland, Edinburgh’s Telford College provides advanced education and training - primarily focusing on vocational courses and professional development .</a:t>
            </a:r>
            <a:r>
              <a:rPr lang="en-US" sz="1200" dirty="0">
                <a:ea typeface="MS PGothic" pitchFamily="34" charset="-128"/>
              </a:rPr>
              <a:t> Class attendance can offer insight into course effectiveness and student issues, as well as help determine financial aid status. The Edinburgh’s Telford College realized the importance of tracking class attendance but lacked the tools to gain the depth of information it needed to assess the academic health of its students and classes.</a:t>
            </a:r>
          </a:p>
          <a:p>
            <a:pPr>
              <a:spcBef>
                <a:spcPct val="0"/>
              </a:spcBef>
            </a:pPr>
            <a:endParaRPr lang="en-US" sz="1200" dirty="0">
              <a:ea typeface="MS PGothic" pitchFamily="34" charset="-128"/>
            </a:endParaRPr>
          </a:p>
          <a:p>
            <a:pPr>
              <a:spcBef>
                <a:spcPct val="0"/>
              </a:spcBef>
            </a:pPr>
            <a:r>
              <a:rPr lang="en-US" sz="1200" b="1" dirty="0">
                <a:ea typeface="Adobe Ming Std L"/>
                <a:cs typeface="Adobe Ming Std L"/>
              </a:rPr>
              <a:t>The solution:</a:t>
            </a:r>
          </a:p>
          <a:p>
            <a:pPr>
              <a:spcBef>
                <a:spcPct val="0"/>
              </a:spcBef>
            </a:pPr>
            <a:r>
              <a:rPr lang="en-US" sz="1200" dirty="0">
                <a:ea typeface="Adobe Ming Std L"/>
                <a:cs typeface="Adobe Ming Std L"/>
              </a:rPr>
              <a:t>The Edinburgh College tried to analyze the reasons for college students missing classes and wanted to turn attendance information into insight . They implemented IBM Cognos BI that enabled the College to prevent absence-prone students from leaving school. By analyzing attendance numbers in conjunction with student and course information, a new system can alert learning development personnel to students who are missing class and prompt staff to intervene with solutions to possible conflicts and issues. </a:t>
            </a:r>
          </a:p>
          <a:p>
            <a:pPr>
              <a:spcBef>
                <a:spcPct val="0"/>
              </a:spcBef>
            </a:pPr>
            <a:endParaRPr lang="en-US" sz="1200" dirty="0">
              <a:ea typeface="MS PGothic" pitchFamily="34" charset="-128"/>
            </a:endParaRPr>
          </a:p>
          <a:p>
            <a:pPr>
              <a:spcBef>
                <a:spcPct val="0"/>
              </a:spcBef>
            </a:pPr>
            <a:r>
              <a:rPr lang="en-US" sz="1200" b="1" dirty="0">
                <a:ea typeface="MS PGothic" pitchFamily="34" charset="-128"/>
              </a:rPr>
              <a:t>Real business results:</a:t>
            </a:r>
            <a:endParaRPr lang="en-US" sz="1200" dirty="0">
              <a:ea typeface="MS PGothic" pitchFamily="34" charset="-128"/>
            </a:endParaRP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Improved attendance rates by enabling staff to identify students with attendance problems and intervene to resolve issues.</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Increased register completion rate by staff, helping to provide more accurate and complete attendance data for analysis.</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Reduced the time it took for staff to receive attendance analysis from weeks to near-real time. </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Enabled staff to gain more accurate attendance reports to help in establishing financial aid.</a:t>
            </a:r>
          </a:p>
          <a:p>
            <a:endParaRPr lang="en-US" dirty="0"/>
          </a:p>
        </p:txBody>
      </p:sp>
      <p:sp>
        <p:nvSpPr>
          <p:cNvPr id="7" name="Slide Number Placeholder 6"/>
          <p:cNvSpPr>
            <a:spLocks noGrp="1"/>
          </p:cNvSpPr>
          <p:nvPr>
            <p:ph type="sldNum" sz="quarter" idx="19"/>
          </p:nvPr>
        </p:nvSpPr>
        <p:spPr/>
        <p:txBody>
          <a:bodyPr/>
          <a:lstStyle/>
          <a:p>
            <a:pPr>
              <a:defRPr/>
            </a:pPr>
            <a:fld id="{A5139E28-FED7-4A99-AF98-F911B88B893A}" type="slidenum">
              <a:rPr lang="en-US" smtClean="0"/>
              <a:pPr>
                <a:defRPr/>
              </a:pPr>
              <a:t>27</a:t>
            </a:fld>
            <a:endParaRPr lang="en-US"/>
          </a:p>
        </p:txBody>
      </p:sp>
      <p:pic>
        <p:nvPicPr>
          <p:cNvPr id="8" name="Picture 14" descr="Edinbur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409" y="4963884"/>
            <a:ext cx="2805545" cy="1371600"/>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Sequential Access Storage 11"/>
          <p:cNvSpPr/>
          <p:nvPr/>
        </p:nvSpPr>
        <p:spPr bwMode="auto">
          <a:xfrm>
            <a:off x="6215743" y="69743"/>
            <a:ext cx="1421129" cy="462463"/>
          </a:xfrm>
          <a:prstGeom prst="flowChartMagneticTape">
            <a:avLst/>
          </a:prstGeom>
          <a:solidFill>
            <a:schemeClr val="accent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90000"/>
              </a:lnSpc>
            </a:pPr>
            <a:r>
              <a:rPr lang="en-US" sz="1200" b="1" dirty="0">
                <a:solidFill>
                  <a:schemeClr val="tx1"/>
                </a:solidFill>
              </a:rPr>
              <a:t>Western Europe</a:t>
            </a:r>
          </a:p>
          <a:p>
            <a:pPr marL="0" marR="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ea typeface="ＭＳ Ｐゴシック" charset="0"/>
            </a:endParaRPr>
          </a:p>
        </p:txBody>
      </p:sp>
    </p:spTree>
    <p:extLst>
      <p:ext uri="{BB962C8B-B14F-4D97-AF65-F5344CB8AC3E}">
        <p14:creationId xmlns:p14="http://schemas.microsoft.com/office/powerpoint/2010/main" val="1681614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 County Department of Education</a:t>
            </a:r>
          </a:p>
        </p:txBody>
      </p:sp>
      <p:sp>
        <p:nvSpPr>
          <p:cNvPr id="3" name="Text Placeholder 2"/>
          <p:cNvSpPr>
            <a:spLocks noGrp="1"/>
          </p:cNvSpPr>
          <p:nvPr>
            <p:ph type="body" sz="quarter" idx="13"/>
          </p:nvPr>
        </p:nvSpPr>
        <p:spPr>
          <a:xfrm>
            <a:off x="304800" y="990600"/>
            <a:ext cx="8534399" cy="338554"/>
          </a:xfrm>
        </p:spPr>
        <p:txBody>
          <a:bodyPr/>
          <a:lstStyle/>
          <a:p>
            <a:r>
              <a:rPr lang="en-US" sz="1600" dirty="0"/>
              <a:t>Enabled a 200% increase in graduation rate by providing critical insights into data </a:t>
            </a:r>
          </a:p>
        </p:txBody>
      </p:sp>
      <p:sp>
        <p:nvSpPr>
          <p:cNvPr id="4" name="Text Placeholder 3"/>
          <p:cNvSpPr>
            <a:spLocks noGrp="1"/>
          </p:cNvSpPr>
          <p:nvPr>
            <p:ph type="body" sz="quarter" idx="14"/>
          </p:nvPr>
        </p:nvSpPr>
        <p:spPr>
          <a:xfrm>
            <a:off x="5943600" y="1451728"/>
            <a:ext cx="2895600" cy="1661993"/>
          </a:xfrm>
        </p:spPr>
        <p:txBody>
          <a:bodyPr/>
          <a:lstStyle/>
          <a:p>
            <a:pPr>
              <a:defRPr/>
            </a:pPr>
            <a:r>
              <a:rPr lang="en-US" dirty="0"/>
              <a:t>“Keeping our kids on track academically is an ongoing challenge. We’ve seen a significant  payoff from the path we’ve taken, and our aim is to push it even further”</a:t>
            </a:r>
          </a:p>
          <a:p>
            <a:pPr algn="r">
              <a:defRPr/>
            </a:pPr>
            <a:r>
              <a:rPr lang="en-US" dirty="0"/>
              <a:t>- Dr. Kirk Kelly, Hamilton County Department of Education Director of Accountability and Testing.</a:t>
            </a:r>
          </a:p>
        </p:txBody>
      </p:sp>
      <p:sp>
        <p:nvSpPr>
          <p:cNvPr id="5" name="Text Placeholder 4"/>
          <p:cNvSpPr>
            <a:spLocks noGrp="1"/>
          </p:cNvSpPr>
          <p:nvPr>
            <p:ph type="body" sz="quarter" idx="18"/>
          </p:nvPr>
        </p:nvSpPr>
        <p:spPr>
          <a:xfrm>
            <a:off x="6338198" y="3343702"/>
            <a:ext cx="2259843" cy="461665"/>
          </a:xfrm>
        </p:spPr>
        <p:txBody>
          <a:bodyPr/>
          <a:lstStyle/>
          <a:p>
            <a:pPr>
              <a:spcBef>
                <a:spcPts val="0"/>
              </a:spcBef>
              <a:defRPr/>
            </a:pPr>
            <a:r>
              <a:rPr lang="en-US" b="1" dirty="0"/>
              <a:t>Solution components:</a:t>
            </a:r>
          </a:p>
          <a:p>
            <a:pPr marL="171450" indent="-171450">
              <a:spcBef>
                <a:spcPts val="0"/>
              </a:spcBef>
              <a:buFont typeface="Wingdings" pitchFamily="2" charset="2"/>
              <a:buChar char="§"/>
              <a:defRPr/>
            </a:pPr>
            <a:r>
              <a:rPr lang="en-US" dirty="0"/>
              <a:t>IBM SPSS    </a:t>
            </a:r>
          </a:p>
        </p:txBody>
      </p:sp>
      <p:sp>
        <p:nvSpPr>
          <p:cNvPr id="6" name="Subtitle 5"/>
          <p:cNvSpPr>
            <a:spLocks noGrp="1"/>
          </p:cNvSpPr>
          <p:nvPr>
            <p:ph type="subTitle" idx="1"/>
          </p:nvPr>
        </p:nvSpPr>
        <p:spPr>
          <a:xfrm>
            <a:off x="304800" y="1447800"/>
            <a:ext cx="5562600" cy="4955203"/>
          </a:xfrm>
        </p:spPr>
        <p:txBody>
          <a:bodyPr/>
          <a:lstStyle/>
          <a:p>
            <a:pPr>
              <a:spcBef>
                <a:spcPct val="0"/>
              </a:spcBef>
            </a:pPr>
            <a:r>
              <a:rPr lang="en-US" sz="1200" b="1" dirty="0">
                <a:ea typeface="MS PGothic" pitchFamily="34" charset="-128"/>
              </a:rPr>
              <a:t>The need</a:t>
            </a:r>
            <a:r>
              <a:rPr lang="en-US" sz="1200" dirty="0">
                <a:ea typeface="MS PGothic" pitchFamily="34" charset="-128"/>
              </a:rPr>
              <a:t>:</a:t>
            </a:r>
          </a:p>
          <a:p>
            <a:pPr>
              <a:spcBef>
                <a:spcPct val="0"/>
              </a:spcBef>
            </a:pPr>
            <a:r>
              <a:rPr lang="en-US" sz="1200" dirty="0"/>
              <a:t>The Hamilton County Department of Education (HCDE) oversees nine K-12 school districts comprised of 78 schools in and around Chattanooga, Tennessee. H</a:t>
            </a:r>
            <a:r>
              <a:rPr lang="en-US" sz="1200" dirty="0">
                <a:ea typeface="MS PGothic" pitchFamily="34" charset="-128"/>
              </a:rPr>
              <a:t>CDE students were consistently scoring below state benchmarks on standardized tests, but the Department of Education lacked the kind of detailed, granular data that would be necessary to understand the factors for the poor performance. Dealing with tough issues like drop out rates and lagging performance required the county to get personal–with a brand new, granular approach supported by predictive analytics.</a:t>
            </a:r>
          </a:p>
          <a:p>
            <a:pPr>
              <a:spcBef>
                <a:spcPct val="0"/>
              </a:spcBef>
            </a:pPr>
            <a:endParaRPr lang="en-US" sz="1200" dirty="0">
              <a:ea typeface="MS PGothic" pitchFamily="34" charset="-128"/>
            </a:endParaRPr>
          </a:p>
          <a:p>
            <a:pPr>
              <a:spcBef>
                <a:spcPct val="0"/>
              </a:spcBef>
            </a:pPr>
            <a:r>
              <a:rPr lang="en-US" sz="1200" b="1" dirty="0">
                <a:ea typeface="Adobe Ming Std L"/>
                <a:cs typeface="Adobe Ming Std L"/>
              </a:rPr>
              <a:t>The solution:</a:t>
            </a:r>
          </a:p>
          <a:p>
            <a:pPr>
              <a:spcBef>
                <a:spcPct val="0"/>
              </a:spcBef>
            </a:pPr>
            <a:r>
              <a:rPr lang="en-US" sz="1200" dirty="0">
                <a:ea typeface="Adobe Ming Std L"/>
                <a:cs typeface="Adobe Ming Std L"/>
              </a:rPr>
              <a:t>Hamilton County deployed a performance modeling </a:t>
            </a:r>
            <a:r>
              <a:rPr lang="en-US" sz="1200" dirty="0"/>
              <a:t>solution using IBM SPSS, </a:t>
            </a:r>
            <a:r>
              <a:rPr lang="en-US" sz="1200" dirty="0">
                <a:ea typeface="Adobe Ming Std L"/>
                <a:cs typeface="Adobe Ming Std L"/>
              </a:rPr>
              <a:t> that extracts individual student data from the county’s 78 schools and used it to create predictive profiles that can flag students in need of proactive intervention by teachers or counselors. This data is uploaded to Hamilton County’s data warehouse, to track student performance across the educational lifecycle and enabled better understanding of  future performance problems.</a:t>
            </a:r>
            <a:endParaRPr lang="en-US" sz="1200" dirty="0">
              <a:ea typeface="MS PGothic" pitchFamily="34" charset="-128"/>
            </a:endParaRPr>
          </a:p>
          <a:p>
            <a:pPr>
              <a:spcBef>
                <a:spcPct val="0"/>
              </a:spcBef>
            </a:pPr>
            <a:endParaRPr lang="en-US" sz="1200" dirty="0">
              <a:ea typeface="MS PGothic" pitchFamily="34" charset="-128"/>
            </a:endParaRPr>
          </a:p>
          <a:p>
            <a:pPr>
              <a:spcBef>
                <a:spcPct val="0"/>
              </a:spcBef>
            </a:pPr>
            <a:r>
              <a:rPr lang="en-US" sz="1200" b="1" dirty="0">
                <a:ea typeface="MS PGothic" pitchFamily="34" charset="-128"/>
              </a:rPr>
              <a:t>Real business results:</a:t>
            </a:r>
            <a:endParaRPr lang="en-US" sz="1200" dirty="0">
              <a:ea typeface="MS PGothic" pitchFamily="34" charset="-128"/>
            </a:endParaRP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Directly promoted an 8 percent increase in the graduation rate.</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For the Howard School, the solution helped achieve a 200 percent increase in the graduation rate over the last 6 years.</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Provided insights that led to improved test scores, with curriculum and teaching changes–as well as a teacher performance incentive program–implemented based on new, reliable metrics. </a:t>
            </a:r>
          </a:p>
          <a:p>
            <a:endParaRPr lang="en-US" sz="1200" dirty="0"/>
          </a:p>
        </p:txBody>
      </p:sp>
      <p:sp>
        <p:nvSpPr>
          <p:cNvPr id="7" name="Slide Number Placeholder 6"/>
          <p:cNvSpPr>
            <a:spLocks noGrp="1"/>
          </p:cNvSpPr>
          <p:nvPr>
            <p:ph type="sldNum" sz="quarter" idx="19"/>
          </p:nvPr>
        </p:nvSpPr>
        <p:spPr/>
        <p:txBody>
          <a:bodyPr/>
          <a:lstStyle/>
          <a:p>
            <a:pPr>
              <a:defRPr/>
            </a:pPr>
            <a:fld id="{A5139E28-FED7-4A99-AF98-F911B88B893A}" type="slidenum">
              <a:rPr lang="en-US" smtClean="0"/>
              <a:pPr>
                <a:defRPr/>
              </a:pPr>
              <a:t>28</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98" y="4205514"/>
            <a:ext cx="2130886" cy="2130886"/>
          </a:xfrm>
          <a:prstGeom prst="rect">
            <a:avLst/>
          </a:prstGeom>
        </p:spPr>
      </p:pic>
      <p:grpSp>
        <p:nvGrpSpPr>
          <p:cNvPr id="14" name="Group 13"/>
          <p:cNvGrpSpPr/>
          <p:nvPr/>
        </p:nvGrpSpPr>
        <p:grpSpPr>
          <a:xfrm>
            <a:off x="6591869" y="157560"/>
            <a:ext cx="1059042" cy="399766"/>
            <a:chOff x="4940490" y="95534"/>
            <a:chExt cx="1059042" cy="399766"/>
          </a:xfrm>
          <a:solidFill>
            <a:schemeClr val="accent3"/>
          </a:solidFill>
        </p:grpSpPr>
        <p:sp>
          <p:nvSpPr>
            <p:cNvPr id="15" name="Flowchart: Sequential Access Storage 14"/>
            <p:cNvSpPr/>
            <p:nvPr/>
          </p:nvSpPr>
          <p:spPr bwMode="auto">
            <a:xfrm>
              <a:off x="4940490" y="95534"/>
              <a:ext cx="1059042" cy="399766"/>
            </a:xfrm>
            <a:prstGeom prst="flowChartMagneticTap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TextBox 15"/>
            <p:cNvSpPr txBox="1"/>
            <p:nvPr/>
          </p:nvSpPr>
          <p:spPr>
            <a:xfrm>
              <a:off x="5217527" y="180001"/>
              <a:ext cx="504967" cy="276999"/>
            </a:xfrm>
            <a:prstGeom prst="rect">
              <a:avLst/>
            </a:prstGeom>
            <a:grpFill/>
          </p:spPr>
          <p:txBody>
            <a:bodyPr wrap="square" rtlCol="0">
              <a:spAutoFit/>
            </a:bodyPr>
            <a:lstStyle/>
            <a:p>
              <a:pPr algn="ctr"/>
              <a:r>
                <a:rPr lang="en-US" sz="1200" b="1" dirty="0">
                  <a:solidFill>
                    <a:schemeClr val="tx1"/>
                  </a:solidFill>
                </a:rPr>
                <a:t>NA</a:t>
              </a:r>
            </a:p>
          </p:txBody>
        </p:sp>
      </p:grpSp>
    </p:spTree>
    <p:extLst>
      <p:ext uri="{BB962C8B-B14F-4D97-AF65-F5344CB8AC3E}">
        <p14:creationId xmlns:p14="http://schemas.microsoft.com/office/powerpoint/2010/main" val="38100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  Bournemouth University</a:t>
            </a:r>
          </a:p>
        </p:txBody>
      </p:sp>
      <p:sp>
        <p:nvSpPr>
          <p:cNvPr id="3" name="Slide Number Placeholder 2"/>
          <p:cNvSpPr>
            <a:spLocks noGrp="1"/>
          </p:cNvSpPr>
          <p:nvPr>
            <p:ph type="sldNum" sz="quarter" idx="10"/>
          </p:nvPr>
        </p:nvSpPr>
        <p:spPr/>
        <p:txBody>
          <a:bodyPr/>
          <a:lstStyle/>
          <a:p>
            <a:pPr>
              <a:defRPr/>
            </a:pPr>
            <a:fld id="{9B80C834-EA69-4D22-B963-C43701254EC6}" type="slidenum">
              <a:rPr lang="en-US" smtClean="0"/>
              <a:pPr>
                <a:defRPr/>
              </a:pPr>
              <a:t>29</a:t>
            </a:fld>
            <a:endParaRPr lang="en-US" dirty="0"/>
          </a:p>
        </p:txBody>
      </p:sp>
      <p:sp>
        <p:nvSpPr>
          <p:cNvPr id="4" name="Text Placeholder 3"/>
          <p:cNvSpPr>
            <a:spLocks noGrp="1"/>
          </p:cNvSpPr>
          <p:nvPr>
            <p:ph type="body" sz="quarter" idx="13"/>
          </p:nvPr>
        </p:nvSpPr>
        <p:spPr>
          <a:xfrm>
            <a:off x="304800" y="990600"/>
            <a:ext cx="8534399" cy="369332"/>
          </a:xfrm>
        </p:spPr>
        <p:txBody>
          <a:bodyPr/>
          <a:lstStyle/>
          <a:p>
            <a:r>
              <a:rPr lang="en-US" dirty="0"/>
              <a:t>Reduced workload by more than 8 percent by automating repetitive tasks</a:t>
            </a:r>
            <a:endParaRPr lang="en-US" sz="1400" dirty="0"/>
          </a:p>
        </p:txBody>
      </p:sp>
      <p:sp>
        <p:nvSpPr>
          <p:cNvPr id="5" name="Subtitle 4"/>
          <p:cNvSpPr>
            <a:spLocks noGrp="1"/>
          </p:cNvSpPr>
          <p:nvPr>
            <p:ph type="subTitle" idx="1"/>
          </p:nvPr>
        </p:nvSpPr>
        <p:spPr>
          <a:xfrm>
            <a:off x="304800" y="1447800"/>
            <a:ext cx="5562600" cy="4154984"/>
          </a:xfrm>
        </p:spPr>
        <p:txBody>
          <a:bodyPr/>
          <a:lstStyle/>
          <a:p>
            <a:pPr>
              <a:spcBef>
                <a:spcPct val="0"/>
              </a:spcBef>
            </a:pPr>
            <a:r>
              <a:rPr lang="en-US" sz="1200" b="1" dirty="0">
                <a:ea typeface="MS PGothic" pitchFamily="34" charset="-128"/>
              </a:rPr>
              <a:t>The need</a:t>
            </a:r>
            <a:r>
              <a:rPr lang="en-US" sz="1200" dirty="0">
                <a:ea typeface="MS PGothic" pitchFamily="34" charset="-128"/>
              </a:rPr>
              <a:t>:</a:t>
            </a:r>
          </a:p>
          <a:p>
            <a:pPr>
              <a:spcBef>
                <a:spcPct val="0"/>
              </a:spcBef>
            </a:pPr>
            <a:r>
              <a:rPr lang="en-US" sz="1200" dirty="0">
                <a:ea typeface="MS PGothic" pitchFamily="34" charset="-128"/>
              </a:rPr>
              <a:t>Bournemouth University is </a:t>
            </a:r>
            <a:r>
              <a:rPr lang="en-US" sz="1200" dirty="0"/>
              <a:t>one of the best respected academic institutions in southern England.  </a:t>
            </a:r>
            <a:r>
              <a:rPr lang="en-US" sz="1200" dirty="0">
                <a:ea typeface="MS PGothic" pitchFamily="34" charset="-128"/>
              </a:rPr>
              <a:t>Researchers at Bournemouth University were facing the challenge of creating similar analyses for numerous individual tourist attractions, heritage sites and events. This activity was repetitive and time-consuming and hindered further research.</a:t>
            </a:r>
          </a:p>
          <a:p>
            <a:pPr>
              <a:spcBef>
                <a:spcPct val="0"/>
              </a:spcBef>
            </a:pPr>
            <a:endParaRPr lang="en-US" sz="1200" dirty="0">
              <a:ea typeface="MS PGothic" pitchFamily="34" charset="-128"/>
            </a:endParaRPr>
          </a:p>
          <a:p>
            <a:pPr>
              <a:spcBef>
                <a:spcPct val="0"/>
              </a:spcBef>
            </a:pPr>
            <a:r>
              <a:rPr lang="en-US" sz="1200" b="1" dirty="0">
                <a:ea typeface="Adobe Ming Std L"/>
                <a:cs typeface="Adobe Ming Std L"/>
              </a:rPr>
              <a:t>The solution:</a:t>
            </a:r>
          </a:p>
          <a:p>
            <a:pPr>
              <a:spcBef>
                <a:spcPct val="0"/>
              </a:spcBef>
            </a:pPr>
            <a:r>
              <a:rPr lang="en-US" sz="1200" dirty="0">
                <a:ea typeface="Adobe Ming Std L"/>
                <a:cs typeface="Adobe Ming Std L"/>
              </a:rPr>
              <a:t>The researchers implemented IBM SPSS to automate several necessary tasks. Some members of the research team also attended highly focused and tailored IBM SPSS predictive analysis training courses to enhance their knowledge on features </a:t>
            </a:r>
            <a:r>
              <a:rPr lang="en-US" sz="1200" dirty="0"/>
              <a:t>such as custom tables, syntax and classification trees.</a:t>
            </a:r>
            <a:endParaRPr lang="en-US" sz="1200" dirty="0">
              <a:ea typeface="MS PGothic" pitchFamily="34" charset="-128"/>
            </a:endParaRPr>
          </a:p>
          <a:p>
            <a:pPr>
              <a:spcBef>
                <a:spcPct val="0"/>
              </a:spcBef>
            </a:pPr>
            <a:endParaRPr lang="en-US" sz="1200" dirty="0">
              <a:ea typeface="MS PGothic" pitchFamily="34" charset="-128"/>
            </a:endParaRPr>
          </a:p>
          <a:p>
            <a:pPr>
              <a:spcBef>
                <a:spcPct val="0"/>
              </a:spcBef>
            </a:pPr>
            <a:r>
              <a:rPr lang="en-US" sz="1200" b="1" dirty="0">
                <a:ea typeface="MS PGothic" pitchFamily="34" charset="-128"/>
              </a:rPr>
              <a:t>Real business results:</a:t>
            </a:r>
            <a:endParaRPr lang="en-US" sz="1200" dirty="0">
              <a:ea typeface="MS PGothic" pitchFamily="34" charset="-128"/>
            </a:endParaRP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Automated repetitive tasks and reduced workloads by more than 8 percent.</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Enhanced analysis, which helped event organizers identify areas for improvement.</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By eliminating routine work, analysts were able to focus on more interesting research. </a:t>
            </a:r>
          </a:p>
          <a:p>
            <a:pPr marL="173736" indent="-182880" defTabSz="457200" eaLnBrk="1" hangingPunct="1">
              <a:spcBef>
                <a:spcPct val="0"/>
              </a:spcBef>
              <a:buClrTx/>
              <a:buFont typeface="Wingdings" pitchFamily="2" charset="2"/>
              <a:buChar char="§"/>
            </a:pPr>
            <a:r>
              <a:rPr lang="en-US" sz="1200" dirty="0"/>
              <a:t>Highly focused and tailored two-day training courses</a:t>
            </a:r>
            <a:endParaRPr lang="en-US" sz="1200" dirty="0">
              <a:solidFill>
                <a:srgbClr val="000600"/>
              </a:solidFill>
              <a:ea typeface="MS PGothic" pitchFamily="34" charset="-128"/>
            </a:endParaRPr>
          </a:p>
          <a:p>
            <a:endParaRPr lang="en-US" sz="1200" dirty="0">
              <a:ea typeface="MS PGothic" pitchFamily="34" charset="-128"/>
            </a:endParaRPr>
          </a:p>
          <a:p>
            <a:endParaRPr lang="en-US" sz="1200" dirty="0"/>
          </a:p>
        </p:txBody>
      </p:sp>
      <p:sp>
        <p:nvSpPr>
          <p:cNvPr id="6" name="Text Placeholder 5"/>
          <p:cNvSpPr>
            <a:spLocks noGrp="1"/>
          </p:cNvSpPr>
          <p:nvPr>
            <p:ph type="body" sz="quarter" idx="14"/>
          </p:nvPr>
        </p:nvSpPr>
        <p:spPr>
          <a:xfrm>
            <a:off x="6038848" y="1512389"/>
            <a:ext cx="2873140" cy="2308324"/>
          </a:xfrm>
        </p:spPr>
        <p:txBody>
          <a:bodyPr/>
          <a:lstStyle/>
          <a:p>
            <a:pPr>
              <a:defRPr/>
            </a:pPr>
            <a:r>
              <a:rPr lang="en-US" dirty="0"/>
              <a:t>“Instead of manually creating custom tables to present results for each site, we are now able to set up a table once and reuse it as many times as we like...It’s just a matter of a few mouse-clicks. For repetitive reports such as the one on the 180 heritage sites, this delivers a massive time-saving.”</a:t>
            </a:r>
          </a:p>
          <a:p>
            <a:pPr algn="r">
              <a:defRPr/>
            </a:pPr>
            <a:r>
              <a:rPr lang="en-US" dirty="0"/>
              <a:t>- Lisa </a:t>
            </a:r>
            <a:r>
              <a:rPr lang="en-US" dirty="0" err="1"/>
              <a:t>Stuchberry</a:t>
            </a:r>
            <a:r>
              <a:rPr lang="en-US" dirty="0"/>
              <a:t>, Research Manager at Bournemouth University.</a:t>
            </a:r>
          </a:p>
          <a:p>
            <a:pPr algn="r"/>
            <a:endParaRPr lang="en-US" dirty="0"/>
          </a:p>
        </p:txBody>
      </p:sp>
      <p:sp>
        <p:nvSpPr>
          <p:cNvPr id="7" name="Text Placeholder 6"/>
          <p:cNvSpPr>
            <a:spLocks noGrp="1"/>
          </p:cNvSpPr>
          <p:nvPr>
            <p:ph type="body" sz="quarter" idx="18"/>
          </p:nvPr>
        </p:nvSpPr>
        <p:spPr>
          <a:xfrm>
            <a:off x="6406200" y="3786736"/>
            <a:ext cx="2191890" cy="485013"/>
          </a:xfrm>
        </p:spPr>
        <p:txBody>
          <a:bodyPr/>
          <a:lstStyle/>
          <a:p>
            <a:pPr>
              <a:spcBef>
                <a:spcPts val="0"/>
              </a:spcBef>
              <a:defRPr/>
            </a:pPr>
            <a:r>
              <a:rPr lang="en-US" b="1" dirty="0"/>
              <a:t>Solution components:</a:t>
            </a:r>
          </a:p>
          <a:p>
            <a:pPr marL="171450" indent="-171450">
              <a:spcBef>
                <a:spcPts val="0"/>
              </a:spcBef>
              <a:buFont typeface="Wingdings" pitchFamily="2" charset="2"/>
              <a:buChar char="§"/>
              <a:defRPr/>
            </a:pPr>
            <a:r>
              <a:rPr lang="en-US" dirty="0"/>
              <a:t>IBM SPSS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178" y="4740321"/>
            <a:ext cx="1592239" cy="1652896"/>
          </a:xfrm>
          <a:prstGeom prst="rect">
            <a:avLst/>
          </a:prstGeom>
        </p:spPr>
      </p:pic>
      <p:sp>
        <p:nvSpPr>
          <p:cNvPr id="12" name="Flowchart: Sequential Access Storage 11"/>
          <p:cNvSpPr/>
          <p:nvPr/>
        </p:nvSpPr>
        <p:spPr bwMode="auto">
          <a:xfrm>
            <a:off x="6215743" y="69743"/>
            <a:ext cx="1421129" cy="462463"/>
          </a:xfrm>
          <a:prstGeom prst="flowChartMagneticTape">
            <a:avLst/>
          </a:prstGeom>
          <a:solidFill>
            <a:schemeClr val="accent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90000"/>
              </a:lnSpc>
            </a:pPr>
            <a:r>
              <a:rPr lang="en-US" sz="1200" b="1" dirty="0">
                <a:solidFill>
                  <a:schemeClr val="tx1"/>
                </a:solidFill>
              </a:rPr>
              <a:t>Western Europe</a:t>
            </a:r>
          </a:p>
          <a:p>
            <a:pPr marL="0" marR="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ea typeface="ＭＳ Ｐゴシック" charset="0"/>
            </a:endParaRPr>
          </a:p>
        </p:txBody>
      </p:sp>
    </p:spTree>
    <p:extLst>
      <p:ext uri="{BB962C8B-B14F-4D97-AF65-F5344CB8AC3E}">
        <p14:creationId xmlns:p14="http://schemas.microsoft.com/office/powerpoint/2010/main" val="412295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ChangeArrowheads="1"/>
          </p:cNvSpPr>
          <p:nvPr/>
        </p:nvSpPr>
        <p:spPr bwMode="auto">
          <a:xfrm>
            <a:off x="467544" y="1541691"/>
            <a:ext cx="856895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2400" b="0" dirty="0" err="1"/>
              <a:t>Data</a:t>
            </a:r>
            <a:r>
              <a:rPr lang="ru-RU" sz="2400" b="0" dirty="0"/>
              <a:t> </a:t>
            </a:r>
            <a:r>
              <a:rPr lang="ru-RU" sz="2400" b="0" dirty="0" err="1"/>
              <a:t>Mining</a:t>
            </a:r>
            <a:r>
              <a:rPr lang="ru-RU" sz="2400" b="0" dirty="0"/>
              <a:t> –</a:t>
            </a:r>
            <a:r>
              <a:rPr lang="en-US" sz="2400" b="0" dirty="0"/>
              <a:t> </a:t>
            </a:r>
            <a:r>
              <a:rPr lang="ru-RU" sz="2400" b="0" dirty="0"/>
              <a:t>технология анализа информации с целью нахождения в накопленных данных ранее </a:t>
            </a:r>
            <a:r>
              <a:rPr lang="ru-RU" sz="2400" i="1" dirty="0"/>
              <a:t>неизвестных, нетривиальных и практически полезных знаний</a:t>
            </a:r>
            <a:r>
              <a:rPr lang="ru-RU" sz="2400" b="0" dirty="0"/>
              <a:t>, необходимых для принятия оптимальных решений в различных областях человеческой деятельности.</a:t>
            </a:r>
            <a:r>
              <a:rPr lang="ru-RU" sz="2400" dirty="0"/>
              <a:t> </a:t>
            </a:r>
            <a:endParaRPr lang="ru-RU" sz="1800" dirty="0"/>
          </a:p>
          <a:p>
            <a:pPr eaLnBrk="1" hangingPunct="1">
              <a:spcBef>
                <a:spcPct val="0"/>
              </a:spcBef>
              <a:buFontTx/>
              <a:buNone/>
            </a:pPr>
            <a:endParaRPr lang="en-US" sz="1800" b="0" dirty="0"/>
          </a:p>
          <a:p>
            <a:pPr eaLnBrk="1" hangingPunct="1">
              <a:spcBef>
                <a:spcPct val="0"/>
              </a:spcBef>
              <a:buFontTx/>
              <a:buNone/>
            </a:pPr>
            <a:r>
              <a:rPr lang="ru-RU" sz="2400" dirty="0"/>
              <a:t>Данные </a:t>
            </a:r>
            <a:r>
              <a:rPr lang="en-US" sz="2400" dirty="0"/>
              <a:t>-&gt; </a:t>
            </a:r>
            <a:r>
              <a:rPr lang="ru-RU" sz="2400" dirty="0"/>
              <a:t>Знания </a:t>
            </a:r>
            <a:r>
              <a:rPr lang="en-US" sz="2400" dirty="0"/>
              <a:t>-&gt; </a:t>
            </a:r>
            <a:r>
              <a:rPr lang="ru-RU" sz="2400" dirty="0"/>
              <a:t>Действия </a:t>
            </a:r>
            <a:r>
              <a:rPr lang="en-US" sz="2400" dirty="0"/>
              <a:t>-&gt; </a:t>
            </a:r>
            <a:r>
              <a:rPr lang="ru-RU" sz="2400" dirty="0"/>
              <a:t>Ценность</a:t>
            </a:r>
          </a:p>
        </p:txBody>
      </p:sp>
      <p:sp>
        <p:nvSpPr>
          <p:cNvPr id="6148" name="Rectangle 39"/>
          <p:cNvSpPr>
            <a:spLocks noGrp="1" noChangeArrowheads="1"/>
          </p:cNvSpPr>
          <p:nvPr>
            <p:ph type="title"/>
          </p:nvPr>
        </p:nvSpPr>
        <p:spPr>
          <a:xfrm>
            <a:off x="467544" y="706215"/>
            <a:ext cx="8388423" cy="490537"/>
          </a:xfrm>
          <a:noFill/>
        </p:spPr>
        <p:txBody>
          <a:bodyPr/>
          <a:lstStyle/>
          <a:p>
            <a:pPr eaLnBrk="1" hangingPunct="1"/>
            <a:r>
              <a:rPr lang="ru-RU" sz="2400" b="1" dirty="0">
                <a:solidFill>
                  <a:srgbClr val="0085C8"/>
                </a:solidFill>
              </a:rPr>
              <a:t>Что такое интеллектуальный анализ данных?</a:t>
            </a:r>
          </a:p>
        </p:txBody>
      </p:sp>
      <p:pic>
        <p:nvPicPr>
          <p:cNvPr id="6" name="Picture 14"/>
          <p:cNvPicPr>
            <a:picLocks noChangeAspect="1" noChangeArrowheads="1"/>
          </p:cNvPicPr>
          <p:nvPr/>
        </p:nvPicPr>
        <p:blipFill>
          <a:blip r:embed="rId4">
            <a:clrChange>
              <a:clrFrom>
                <a:srgbClr val="FEFBE9"/>
              </a:clrFrom>
              <a:clrTo>
                <a:srgbClr val="FEFBE9">
                  <a:alpha val="0"/>
                </a:srgbClr>
              </a:clrTo>
            </a:clrChange>
            <a:extLst>
              <a:ext uri="{28A0092B-C50C-407E-A947-70E740481C1C}">
                <a14:useLocalDpi xmlns:a14="http://schemas.microsoft.com/office/drawing/2010/main" val="0"/>
              </a:ext>
            </a:extLst>
          </a:blip>
          <a:srcRect/>
          <a:stretch>
            <a:fillRect/>
          </a:stretch>
        </p:blipFill>
        <p:spPr bwMode="auto">
          <a:xfrm>
            <a:off x="3047008" y="4743028"/>
            <a:ext cx="20097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7" name="Picture 12"/>
          <p:cNvPicPr>
            <a:picLocks noChangeAspect="1" noChangeArrowheads="1"/>
          </p:cNvPicPr>
          <p:nvPr/>
        </p:nvPicPr>
        <p:blipFill>
          <a:blip r:embed="rId5">
            <a:clrChange>
              <a:clrFrom>
                <a:srgbClr val="FEFBE9"/>
              </a:clrFrom>
              <a:clrTo>
                <a:srgbClr val="FEFBE9">
                  <a:alpha val="0"/>
                </a:srgbClr>
              </a:clrTo>
            </a:clrChange>
            <a:extLst>
              <a:ext uri="{28A0092B-C50C-407E-A947-70E740481C1C}">
                <a14:useLocalDpi xmlns:a14="http://schemas.microsoft.com/office/drawing/2010/main" val="0"/>
              </a:ext>
            </a:extLst>
          </a:blip>
          <a:srcRect/>
          <a:stretch>
            <a:fillRect/>
          </a:stretch>
        </p:blipFill>
        <p:spPr bwMode="auto">
          <a:xfrm>
            <a:off x="5079933" y="4762078"/>
            <a:ext cx="20097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3" descr="Карта_Кластеров_Телефоно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544590"/>
            <a:ext cx="2446337"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
          <p:cNvGraphicFramePr>
            <a:graphicFrameLocks noChangeAspect="1"/>
          </p:cNvGraphicFramePr>
          <p:nvPr>
            <p:extLst>
              <p:ext uri="{D42A27DB-BD31-4B8C-83A1-F6EECF244321}">
                <p14:modId xmlns:p14="http://schemas.microsoft.com/office/powerpoint/2010/main" val="4128148464"/>
              </p:ext>
            </p:extLst>
          </p:nvPr>
        </p:nvGraphicFramePr>
        <p:xfrm>
          <a:off x="7092280" y="4454584"/>
          <a:ext cx="1671661" cy="1926744"/>
        </p:xfrm>
        <a:graphic>
          <a:graphicData uri="http://schemas.openxmlformats.org/presentationml/2006/ole">
            <mc:AlternateContent xmlns:mc="http://schemas.openxmlformats.org/markup-compatibility/2006">
              <mc:Choice xmlns:v="urn:schemas-microsoft-com:vml" Requires="v">
                <p:oleObj spid="_x0000_s86250" name="Visio" r:id="rId7" imgW="2753868" imgH="3167888" progId="Visio.Drawing.11">
                  <p:embed/>
                </p:oleObj>
              </mc:Choice>
              <mc:Fallback>
                <p:oleObj name="Visio" r:id="rId7" imgW="2753868" imgH="316788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454584"/>
                        <a:ext cx="1671661" cy="1926744"/>
                      </a:xfrm>
                      <a:prstGeom prst="rect">
                        <a:avLst/>
                      </a:prstGeom>
                      <a:noFill/>
                      <a:ln>
                        <a:noFill/>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McMaster University</a:t>
            </a:r>
          </a:p>
        </p:txBody>
      </p:sp>
      <p:sp>
        <p:nvSpPr>
          <p:cNvPr id="3" name="Text Placeholder 2"/>
          <p:cNvSpPr>
            <a:spLocks noGrp="1"/>
          </p:cNvSpPr>
          <p:nvPr>
            <p:ph type="body" sz="quarter" idx="13"/>
          </p:nvPr>
        </p:nvSpPr>
        <p:spPr>
          <a:xfrm>
            <a:off x="304800" y="990600"/>
            <a:ext cx="8534399" cy="369332"/>
          </a:xfrm>
        </p:spPr>
        <p:txBody>
          <a:bodyPr/>
          <a:lstStyle/>
          <a:p>
            <a:pPr>
              <a:defRPr/>
            </a:pPr>
            <a:r>
              <a:rPr lang="en-US" dirty="0">
                <a:solidFill>
                  <a:srgbClr val="000600"/>
                </a:solidFill>
                <a:ea typeface="MS PGothic" pitchFamily="34" charset="-128"/>
              </a:rPr>
              <a:t>Increased energy efficiency using advanced data modeling techniques</a:t>
            </a:r>
            <a:endParaRPr lang="en-US" dirty="0"/>
          </a:p>
        </p:txBody>
      </p:sp>
      <p:sp>
        <p:nvSpPr>
          <p:cNvPr id="4" name="Text Placeholder 3"/>
          <p:cNvSpPr>
            <a:spLocks noGrp="1"/>
          </p:cNvSpPr>
          <p:nvPr>
            <p:ph type="body" sz="quarter" idx="14"/>
          </p:nvPr>
        </p:nvSpPr>
        <p:spPr>
          <a:xfrm>
            <a:off x="5943600" y="1451728"/>
            <a:ext cx="2895600" cy="1661993"/>
          </a:xfrm>
        </p:spPr>
        <p:txBody>
          <a:bodyPr/>
          <a:lstStyle/>
          <a:p>
            <a:pPr>
              <a:defRPr/>
            </a:pPr>
            <a:r>
              <a:rPr lang="en-US" dirty="0"/>
              <a:t>“We now have the tools we need not only to monitor real-time energy usage in buildings but also to determine how best to reduce that usage, resulting in lower energy costs and an environmentally friendlier campus.”</a:t>
            </a:r>
          </a:p>
          <a:p>
            <a:pPr algn="r">
              <a:defRPr/>
            </a:pPr>
            <a:r>
              <a:rPr lang="en-US" dirty="0"/>
              <a:t>- Tony </a:t>
            </a:r>
            <a:r>
              <a:rPr lang="en-US" dirty="0" err="1"/>
              <a:t>Cupido</a:t>
            </a:r>
            <a:r>
              <a:rPr lang="en-US" dirty="0"/>
              <a:t>, AVP Facilities, McMaster University.</a:t>
            </a:r>
          </a:p>
        </p:txBody>
      </p:sp>
      <p:sp>
        <p:nvSpPr>
          <p:cNvPr id="5" name="Text Placeholder 4"/>
          <p:cNvSpPr>
            <a:spLocks noGrp="1"/>
          </p:cNvSpPr>
          <p:nvPr>
            <p:ph type="body" sz="quarter" idx="18"/>
          </p:nvPr>
        </p:nvSpPr>
        <p:spPr>
          <a:xfrm>
            <a:off x="6337300" y="3405096"/>
            <a:ext cx="2133600" cy="1569660"/>
          </a:xfrm>
        </p:spPr>
        <p:txBody>
          <a:bodyPr/>
          <a:lstStyle/>
          <a:p>
            <a:pPr>
              <a:spcBef>
                <a:spcPts val="0"/>
              </a:spcBef>
              <a:defRPr/>
            </a:pPr>
            <a:r>
              <a:rPr lang="en-US" b="1" dirty="0"/>
              <a:t>Solution components:</a:t>
            </a:r>
          </a:p>
          <a:p>
            <a:pPr marL="171450" indent="-171450">
              <a:spcBef>
                <a:spcPts val="0"/>
              </a:spcBef>
              <a:buFont typeface="Wingdings" pitchFamily="2" charset="2"/>
              <a:buChar char="§"/>
              <a:defRPr/>
            </a:pPr>
            <a:r>
              <a:rPr lang="en-US" dirty="0"/>
              <a:t>IBM SPSS</a:t>
            </a:r>
          </a:p>
          <a:p>
            <a:pPr marL="171450" indent="-171450">
              <a:spcBef>
                <a:spcPts val="0"/>
              </a:spcBef>
              <a:buFont typeface="Wingdings" pitchFamily="2" charset="2"/>
              <a:buChar char="§"/>
              <a:defRPr/>
            </a:pPr>
            <a:r>
              <a:rPr lang="en-US" dirty="0"/>
              <a:t>IBM Cognos</a:t>
            </a:r>
          </a:p>
          <a:p>
            <a:pPr marL="171450" indent="-171450">
              <a:spcBef>
                <a:spcPts val="0"/>
              </a:spcBef>
              <a:buFont typeface="Wingdings" pitchFamily="2" charset="2"/>
              <a:buChar char="§"/>
              <a:defRPr/>
            </a:pPr>
            <a:r>
              <a:rPr lang="en-US" dirty="0"/>
              <a:t>IBM </a:t>
            </a:r>
            <a:r>
              <a:rPr lang="en-US" dirty="0" err="1"/>
              <a:t>InfoSphere</a:t>
            </a:r>
            <a:endParaRPr lang="en-US" dirty="0"/>
          </a:p>
          <a:p>
            <a:pPr marL="171450" indent="-171450">
              <a:spcBef>
                <a:spcPts val="0"/>
              </a:spcBef>
              <a:buFont typeface="Wingdings" pitchFamily="2" charset="2"/>
              <a:buChar char="§"/>
              <a:defRPr/>
            </a:pPr>
            <a:r>
              <a:rPr lang="en-US" dirty="0"/>
              <a:t>IBM ILOG</a:t>
            </a:r>
          </a:p>
          <a:p>
            <a:pPr marL="171450" indent="-171450">
              <a:spcBef>
                <a:spcPts val="0"/>
              </a:spcBef>
              <a:buFont typeface="Wingdings" pitchFamily="2" charset="2"/>
              <a:buChar char="§"/>
              <a:defRPr/>
            </a:pPr>
            <a:r>
              <a:rPr lang="en-US" dirty="0"/>
              <a:t>IBM Deep Thunder</a:t>
            </a:r>
          </a:p>
          <a:p>
            <a:pPr marL="171450" indent="-171450">
              <a:spcBef>
                <a:spcPts val="0"/>
              </a:spcBef>
              <a:buFont typeface="Wingdings" pitchFamily="2" charset="2"/>
              <a:buChar char="§"/>
              <a:defRPr/>
            </a:pPr>
            <a:r>
              <a:rPr lang="en-US" dirty="0"/>
              <a:t>IBM DB2</a:t>
            </a:r>
          </a:p>
          <a:p>
            <a:pPr marL="171450" indent="-171450">
              <a:spcBef>
                <a:spcPts val="0"/>
              </a:spcBef>
              <a:buFont typeface="Wingdings" pitchFamily="2" charset="2"/>
              <a:buChar char="§"/>
              <a:defRPr/>
            </a:pPr>
            <a:r>
              <a:rPr lang="en-US" dirty="0"/>
              <a:t>IBM Research</a:t>
            </a:r>
          </a:p>
        </p:txBody>
      </p:sp>
      <p:sp>
        <p:nvSpPr>
          <p:cNvPr id="6" name="Subtitle 5"/>
          <p:cNvSpPr>
            <a:spLocks noGrp="1"/>
          </p:cNvSpPr>
          <p:nvPr>
            <p:ph type="subTitle" idx="1"/>
          </p:nvPr>
        </p:nvSpPr>
        <p:spPr>
          <a:xfrm>
            <a:off x="304800" y="1447800"/>
            <a:ext cx="5562600" cy="5632311"/>
          </a:xfrm>
        </p:spPr>
        <p:txBody>
          <a:bodyPr/>
          <a:lstStyle/>
          <a:p>
            <a:pPr>
              <a:spcBef>
                <a:spcPct val="0"/>
              </a:spcBef>
            </a:pPr>
            <a:r>
              <a:rPr lang="en-US" sz="1200" b="1" dirty="0">
                <a:ea typeface="MS PGothic" pitchFamily="34" charset="-128"/>
              </a:rPr>
              <a:t>The need</a:t>
            </a:r>
            <a:r>
              <a:rPr lang="en-US" sz="1200" dirty="0">
                <a:ea typeface="MS PGothic" pitchFamily="34" charset="-128"/>
              </a:rPr>
              <a:t>:</a:t>
            </a:r>
          </a:p>
          <a:p>
            <a:pPr>
              <a:spcBef>
                <a:spcPct val="0"/>
              </a:spcBef>
            </a:pPr>
            <a:r>
              <a:rPr lang="en-US" sz="1200" dirty="0"/>
              <a:t>Founded in 1887 in Toronto, McMaster University is dedicated to Innovation. </a:t>
            </a:r>
            <a:endParaRPr lang="en-US" sz="1200" dirty="0">
              <a:ea typeface="MS PGothic" pitchFamily="34" charset="-128"/>
            </a:endParaRPr>
          </a:p>
          <a:p>
            <a:pPr>
              <a:spcBef>
                <a:spcPct val="0"/>
              </a:spcBef>
            </a:pPr>
            <a:r>
              <a:rPr lang="en-US" sz="1200" dirty="0">
                <a:ea typeface="MS PGothic" pitchFamily="34" charset="-128"/>
              </a:rPr>
              <a:t>Recognizing that buildings are responsible for approximately 40 percent of energy consumption in developed counties. McMaster University wanted to go beyond traditional energy analytics for buildings and gain a more comprehensive understanding of how energy usage could be reduced – and then put that understanding into action.</a:t>
            </a:r>
          </a:p>
          <a:p>
            <a:pPr>
              <a:spcBef>
                <a:spcPct val="0"/>
              </a:spcBef>
            </a:pPr>
            <a:endParaRPr lang="en-US" sz="1200" dirty="0">
              <a:ea typeface="MS PGothic" pitchFamily="34" charset="-128"/>
            </a:endParaRPr>
          </a:p>
          <a:p>
            <a:pPr>
              <a:spcBef>
                <a:spcPct val="0"/>
              </a:spcBef>
            </a:pPr>
            <a:r>
              <a:rPr lang="en-US" sz="1200" b="1" dirty="0">
                <a:ea typeface="Adobe Ming Std L"/>
                <a:cs typeface="Adobe Ming Std L"/>
              </a:rPr>
              <a:t>The solution:</a:t>
            </a:r>
          </a:p>
          <a:p>
            <a:pPr>
              <a:spcBef>
                <a:spcPct val="0"/>
              </a:spcBef>
            </a:pPr>
            <a:r>
              <a:rPr lang="en-US" sz="1200" dirty="0">
                <a:ea typeface="Adobe Ming Std L"/>
                <a:cs typeface="Adobe Ming Std L"/>
              </a:rPr>
              <a:t>McMaster University, in cooperation with Hamilton Health Sciences, is meeting the challenge – and support LEED® standards for existing buildings – by feeding data from an extensive array of sensors, energy consumption meters and dynamic pricing sources into  IBM SPSS and decision-support technology. It can now accurately assess, track, simulate and optimize energy consumption for dozens of buildings. They can also forecast the impact of various energy reduction strategies such as equipment upgrades, temperature management and weatherization, resulting in smarter decisions related to the reduction of energy consumption and greenhouse gas emissions. The university has implemented IBM Cognos </a:t>
            </a:r>
            <a:r>
              <a:rPr lang="en-US" sz="1200" dirty="0"/>
              <a:t>to provide the dashboard and reporting for energy-consumption, efficiency and analytic metrics, IBM SPSS to supply energy-efficiency assessment analytics and IBM ILOG to support optimization rules for energy usage and scheduling. </a:t>
            </a:r>
            <a:endParaRPr lang="en-US" sz="1200" dirty="0">
              <a:ea typeface="MS PGothic" pitchFamily="34" charset="-128"/>
            </a:endParaRPr>
          </a:p>
          <a:p>
            <a:pPr>
              <a:spcBef>
                <a:spcPct val="0"/>
              </a:spcBef>
            </a:pPr>
            <a:endParaRPr lang="en-US" sz="1200" dirty="0">
              <a:ea typeface="MS PGothic" pitchFamily="34" charset="-128"/>
            </a:endParaRPr>
          </a:p>
          <a:p>
            <a:pPr>
              <a:spcBef>
                <a:spcPct val="0"/>
              </a:spcBef>
            </a:pPr>
            <a:r>
              <a:rPr lang="en-US" sz="1200" b="1" dirty="0">
                <a:ea typeface="MS PGothic" pitchFamily="34" charset="-128"/>
              </a:rPr>
              <a:t>Real business results:</a:t>
            </a:r>
            <a:endParaRPr lang="en-US" sz="1200" dirty="0">
              <a:ea typeface="MS PGothic" pitchFamily="34" charset="-128"/>
            </a:endParaRP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Optimized energy use and scheduling of energy consumption.</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Provided the ability to conduct what-if scenarios for estimating the impact of energy-saving initiatives and behaviors. </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Created opportunities for reducing the campus’ and hospital's carbon footprint and greenhouse emissions.</a:t>
            </a:r>
          </a:p>
          <a:p>
            <a:endParaRPr lang="en-US" sz="1200" dirty="0">
              <a:ea typeface="MS PGothic" pitchFamily="34" charset="-128"/>
            </a:endParaRPr>
          </a:p>
        </p:txBody>
      </p:sp>
      <p:sp>
        <p:nvSpPr>
          <p:cNvPr id="7" name="Slide Number Placeholder 6"/>
          <p:cNvSpPr>
            <a:spLocks noGrp="1"/>
          </p:cNvSpPr>
          <p:nvPr>
            <p:ph type="sldNum" sz="quarter" idx="19"/>
          </p:nvPr>
        </p:nvSpPr>
        <p:spPr/>
        <p:txBody>
          <a:bodyPr/>
          <a:lstStyle/>
          <a:p>
            <a:pPr>
              <a:defRPr/>
            </a:pPr>
            <a:fld id="{A5139E28-FED7-4A99-AF98-F911B88B893A}" type="slidenum">
              <a:rPr lang="en-US" smtClean="0"/>
              <a:pPr>
                <a:defRPr/>
              </a:pPr>
              <a:t>30</a:t>
            </a:fld>
            <a:endParaRPr lang="en-US"/>
          </a:p>
        </p:txBody>
      </p:sp>
      <p:pic>
        <p:nvPicPr>
          <p:cNvPr id="9" name="Picture 8" descr="logo_mcma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367" y="5150378"/>
            <a:ext cx="2811439" cy="118057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591869" y="157560"/>
            <a:ext cx="1059042" cy="399766"/>
            <a:chOff x="4940490" y="95534"/>
            <a:chExt cx="1059042" cy="399766"/>
          </a:xfrm>
          <a:solidFill>
            <a:schemeClr val="accent3"/>
          </a:solidFill>
        </p:grpSpPr>
        <p:sp>
          <p:nvSpPr>
            <p:cNvPr id="15" name="Flowchart: Sequential Access Storage 14"/>
            <p:cNvSpPr/>
            <p:nvPr/>
          </p:nvSpPr>
          <p:spPr bwMode="auto">
            <a:xfrm>
              <a:off x="4940490" y="95534"/>
              <a:ext cx="1059042" cy="399766"/>
            </a:xfrm>
            <a:prstGeom prst="flowChartMagneticTap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TextBox 15"/>
            <p:cNvSpPr txBox="1"/>
            <p:nvPr/>
          </p:nvSpPr>
          <p:spPr>
            <a:xfrm>
              <a:off x="5217527" y="180001"/>
              <a:ext cx="504967" cy="276999"/>
            </a:xfrm>
            <a:prstGeom prst="rect">
              <a:avLst/>
            </a:prstGeom>
            <a:grpFill/>
          </p:spPr>
          <p:txBody>
            <a:bodyPr wrap="square" rtlCol="0">
              <a:spAutoFit/>
            </a:bodyPr>
            <a:lstStyle/>
            <a:p>
              <a:pPr algn="ctr"/>
              <a:r>
                <a:rPr lang="en-US" sz="1200" b="1" dirty="0">
                  <a:solidFill>
                    <a:schemeClr val="tx1"/>
                  </a:solidFill>
                </a:rPr>
                <a:t>NA</a:t>
              </a:r>
            </a:p>
          </p:txBody>
        </p:sp>
      </p:grpSp>
    </p:spTree>
    <p:extLst>
      <p:ext uri="{BB962C8B-B14F-4D97-AF65-F5344CB8AC3E}">
        <p14:creationId xmlns:p14="http://schemas.microsoft.com/office/powerpoint/2010/main" val="2977160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The Pennsylvania State University </a:t>
            </a:r>
            <a:endParaRPr lang="en-US" dirty="0">
              <a:cs typeface="Arial Unicode MS"/>
            </a:endParaRPr>
          </a:p>
        </p:txBody>
      </p:sp>
      <p:sp>
        <p:nvSpPr>
          <p:cNvPr id="9" name="Text Placeholder 2"/>
          <p:cNvSpPr>
            <a:spLocks noGrp="1"/>
          </p:cNvSpPr>
          <p:nvPr>
            <p:ph type="body" sz="quarter" idx="13"/>
          </p:nvPr>
        </p:nvSpPr>
        <p:spPr>
          <a:xfrm>
            <a:off x="304800" y="990600"/>
            <a:ext cx="8534399" cy="369332"/>
          </a:xfrm>
          <a:noFill/>
        </p:spPr>
        <p:txBody>
          <a:bodyPr/>
          <a:lstStyle/>
          <a:p>
            <a:pPr>
              <a:defRPr/>
            </a:pPr>
            <a:r>
              <a:rPr lang="en-US" dirty="0"/>
              <a:t>Delivered leading edge software solutions to better prepare students</a:t>
            </a:r>
          </a:p>
        </p:txBody>
      </p:sp>
      <p:sp>
        <p:nvSpPr>
          <p:cNvPr id="14" name="Text Placeholder 4"/>
          <p:cNvSpPr>
            <a:spLocks noGrp="1"/>
          </p:cNvSpPr>
          <p:nvPr>
            <p:ph type="body" sz="quarter" idx="14"/>
          </p:nvPr>
        </p:nvSpPr>
        <p:spPr>
          <a:xfrm>
            <a:off x="5943600" y="1451728"/>
            <a:ext cx="2895600" cy="2123658"/>
          </a:xfrm>
        </p:spPr>
        <p:txBody>
          <a:bodyPr/>
          <a:lstStyle/>
          <a:p>
            <a:pPr>
              <a:spcBef>
                <a:spcPts val="0"/>
              </a:spcBef>
              <a:defRPr/>
            </a:pPr>
            <a:r>
              <a:rPr lang="en-US" dirty="0"/>
              <a:t>“IBM SPSS Statistics’ menu-driven way of performing analyses makes it simple to transform and compute. The students find the software intuitive, and this makes analysis much easier for them to perform than if they had to learn and write syntax. And with each new version, the software gets easier and easier to use.” </a:t>
            </a:r>
          </a:p>
          <a:p>
            <a:pPr algn="r">
              <a:spcBef>
                <a:spcPts val="0"/>
              </a:spcBef>
              <a:defRPr/>
            </a:pPr>
            <a:r>
              <a:rPr lang="en-US" dirty="0"/>
              <a:t>- Dr. Rick </a:t>
            </a:r>
            <a:r>
              <a:rPr lang="en-US" dirty="0" err="1"/>
              <a:t>Harnish</a:t>
            </a:r>
            <a:r>
              <a:rPr lang="en-US" dirty="0"/>
              <a:t>, professor, The Pennsylvania State University</a:t>
            </a:r>
            <a:endParaRPr b="0" dirty="0"/>
          </a:p>
        </p:txBody>
      </p:sp>
      <p:sp>
        <p:nvSpPr>
          <p:cNvPr id="3" name="Text Placeholder 2"/>
          <p:cNvSpPr>
            <a:spLocks noGrp="1"/>
          </p:cNvSpPr>
          <p:nvPr>
            <p:ph type="body" sz="quarter" idx="18"/>
          </p:nvPr>
        </p:nvSpPr>
        <p:spPr>
          <a:xfrm>
            <a:off x="6310952" y="3849408"/>
            <a:ext cx="2218898" cy="558820"/>
          </a:xfrm>
        </p:spPr>
        <p:txBody>
          <a:bodyPr/>
          <a:lstStyle/>
          <a:p>
            <a:pPr>
              <a:spcBef>
                <a:spcPts val="0"/>
              </a:spcBef>
              <a:defRPr/>
            </a:pPr>
            <a:r>
              <a:rPr lang="en-US" b="1" dirty="0"/>
              <a:t>Solution components:</a:t>
            </a:r>
          </a:p>
          <a:p>
            <a:pPr marL="171450" indent="-171450">
              <a:spcBef>
                <a:spcPts val="0"/>
              </a:spcBef>
              <a:buFont typeface="Wingdings" pitchFamily="2" charset="2"/>
              <a:buChar char="§"/>
              <a:defRPr/>
            </a:pPr>
            <a:r>
              <a:rPr lang="en-US" dirty="0"/>
              <a:t>IBM SPSS</a:t>
            </a:r>
          </a:p>
          <a:p>
            <a:endParaRPr lang="en-US" dirty="0"/>
          </a:p>
        </p:txBody>
      </p:sp>
      <p:sp>
        <p:nvSpPr>
          <p:cNvPr id="12" name="Subtitle 5"/>
          <p:cNvSpPr>
            <a:spLocks noGrp="1"/>
          </p:cNvSpPr>
          <p:nvPr>
            <p:ph type="subTitle" idx="1"/>
          </p:nvPr>
        </p:nvSpPr>
        <p:spPr>
          <a:xfrm>
            <a:off x="304800" y="1447800"/>
            <a:ext cx="5562600" cy="4154984"/>
          </a:xfrm>
        </p:spPr>
        <p:txBody>
          <a:bodyPr/>
          <a:lstStyle/>
          <a:p>
            <a:pPr>
              <a:spcBef>
                <a:spcPct val="0"/>
              </a:spcBef>
            </a:pPr>
            <a:r>
              <a:rPr lang="en-US" sz="1200" b="1" dirty="0">
                <a:ea typeface="MS PGothic" pitchFamily="34" charset="-128"/>
              </a:rPr>
              <a:t>The need</a:t>
            </a:r>
            <a:r>
              <a:rPr lang="en-US" sz="1200" dirty="0">
                <a:ea typeface="MS PGothic" pitchFamily="34" charset="-128"/>
              </a:rPr>
              <a:t>:</a:t>
            </a:r>
          </a:p>
          <a:p>
            <a:pPr>
              <a:spcBef>
                <a:spcPct val="0"/>
              </a:spcBef>
            </a:pPr>
            <a:r>
              <a:rPr lang="en-US" sz="1200" dirty="0">
                <a:ea typeface="MS PGothic" pitchFamily="34" charset="-128"/>
              </a:rPr>
              <a:t>The Penn State University </a:t>
            </a:r>
            <a:r>
              <a:rPr lang="en-US" sz="1200" dirty="0"/>
              <a:t>offers approximately 160 majors across its 24 campuses throughout the state and a virtual World Campus. A </a:t>
            </a:r>
            <a:r>
              <a:rPr lang="en-US" sz="1200" dirty="0">
                <a:ea typeface="MS PGothic" pitchFamily="34" charset="-128"/>
              </a:rPr>
              <a:t>Penn State professor  wanted to provide his students with practical quantitative skills that would enable them to better compete in the job market. He looked for software that not only has practical usage in everyday problems but also commonly used in business.</a:t>
            </a:r>
          </a:p>
          <a:p>
            <a:pPr>
              <a:spcBef>
                <a:spcPct val="0"/>
              </a:spcBef>
            </a:pPr>
            <a:endParaRPr lang="en-US" sz="1200" dirty="0">
              <a:ea typeface="MS PGothic" pitchFamily="34" charset="-128"/>
            </a:endParaRPr>
          </a:p>
          <a:p>
            <a:pPr>
              <a:spcBef>
                <a:spcPct val="0"/>
              </a:spcBef>
            </a:pPr>
            <a:r>
              <a:rPr lang="en-US" sz="1200" b="1" dirty="0">
                <a:ea typeface="Adobe Ming Std L"/>
                <a:cs typeface="Adobe Ming Std L"/>
              </a:rPr>
              <a:t>The solution:</a:t>
            </a:r>
          </a:p>
          <a:p>
            <a:pPr>
              <a:spcBef>
                <a:spcPct val="0"/>
              </a:spcBef>
            </a:pPr>
            <a:r>
              <a:rPr lang="en-US" sz="1200" dirty="0">
                <a:ea typeface="Adobe Ming Std L"/>
                <a:cs typeface="Adobe Ming Std L"/>
              </a:rPr>
              <a:t>The Penn State Professor selected IBM SPSS Software as the statistics solution for his two applied psychology courses. IBM SPSS Software combines both theoretical and practical, so students understand how statistical research is properly applied to everyday problems and questions.</a:t>
            </a:r>
            <a:endParaRPr lang="en-US" sz="1200" dirty="0">
              <a:ea typeface="MS PGothic" pitchFamily="34" charset="-128"/>
            </a:endParaRPr>
          </a:p>
          <a:p>
            <a:pPr>
              <a:spcBef>
                <a:spcPct val="0"/>
              </a:spcBef>
            </a:pPr>
            <a:endParaRPr lang="en-US" sz="1200" dirty="0">
              <a:ea typeface="MS PGothic" pitchFamily="34" charset="-128"/>
            </a:endParaRPr>
          </a:p>
          <a:p>
            <a:pPr>
              <a:spcBef>
                <a:spcPct val="0"/>
              </a:spcBef>
            </a:pPr>
            <a:r>
              <a:rPr lang="en-US" sz="1200" b="1" dirty="0">
                <a:ea typeface="MS PGothic" pitchFamily="34" charset="-128"/>
              </a:rPr>
              <a:t>Real business results:</a:t>
            </a:r>
            <a:endParaRPr lang="en-US" sz="1200" dirty="0">
              <a:ea typeface="MS PGothic" pitchFamily="34" charset="-128"/>
            </a:endParaRP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Gave students practical quantitative skills that would help them better compete for jobs.</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As IBM SPSS is widely used in business, so students could continue to use the same software in their work life.</a:t>
            </a:r>
          </a:p>
          <a:p>
            <a:pPr marL="173736" indent="-182880" defTabSz="457200" eaLnBrk="1" hangingPunct="1">
              <a:spcBef>
                <a:spcPct val="0"/>
              </a:spcBef>
              <a:buClrTx/>
              <a:buFont typeface="Wingdings" pitchFamily="2" charset="2"/>
              <a:buChar char="§"/>
            </a:pPr>
            <a:r>
              <a:rPr lang="en-US" sz="1200" dirty="0">
                <a:solidFill>
                  <a:srgbClr val="000600"/>
                </a:solidFill>
                <a:ea typeface="MS PGothic" pitchFamily="34" charset="-128"/>
              </a:rPr>
              <a:t>The solution was theoretical and practical, so students understood how statistical research is properly applied to everyday problems. </a:t>
            </a:r>
          </a:p>
          <a:p>
            <a:pPr defTabSz="290513"/>
            <a:endParaRPr lang="en-US" sz="1200" dirty="0">
              <a:cs typeface="Arial Unicode MS"/>
            </a:endParaRPr>
          </a:p>
        </p:txBody>
      </p:sp>
      <p:sp>
        <p:nvSpPr>
          <p:cNvPr id="7" name="Slide Number Placeholder 6"/>
          <p:cNvSpPr>
            <a:spLocks noGrp="1"/>
          </p:cNvSpPr>
          <p:nvPr>
            <p:ph type="sldNum" sz="quarter" idx="19"/>
          </p:nvPr>
        </p:nvSpPr>
        <p:spPr/>
        <p:txBody>
          <a:bodyPr/>
          <a:lstStyle/>
          <a:p>
            <a:pPr>
              <a:defRPr/>
            </a:pPr>
            <a:fld id="{A5139E28-FED7-4A99-AF98-F911B88B893A}" type="slidenum">
              <a:rPr lang="en-US" smtClean="0"/>
              <a:pPr>
                <a:defRPr/>
              </a:pPr>
              <a:t>31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398" y="4812183"/>
            <a:ext cx="2911999" cy="15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6591869" y="157560"/>
            <a:ext cx="1059042" cy="399766"/>
            <a:chOff x="4940490" y="95534"/>
            <a:chExt cx="1059042" cy="399766"/>
          </a:xfrm>
          <a:solidFill>
            <a:schemeClr val="accent3"/>
          </a:solidFill>
        </p:grpSpPr>
        <p:sp>
          <p:nvSpPr>
            <p:cNvPr id="16" name="Flowchart: Sequential Access Storage 15"/>
            <p:cNvSpPr/>
            <p:nvPr/>
          </p:nvSpPr>
          <p:spPr bwMode="auto">
            <a:xfrm>
              <a:off x="4940490" y="95534"/>
              <a:ext cx="1059042" cy="399766"/>
            </a:xfrm>
            <a:prstGeom prst="flowChartMagneticTap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 name="TextBox 16"/>
            <p:cNvSpPr txBox="1"/>
            <p:nvPr/>
          </p:nvSpPr>
          <p:spPr>
            <a:xfrm>
              <a:off x="5217527" y="180001"/>
              <a:ext cx="504967" cy="276999"/>
            </a:xfrm>
            <a:prstGeom prst="rect">
              <a:avLst/>
            </a:prstGeom>
            <a:grpFill/>
          </p:spPr>
          <p:txBody>
            <a:bodyPr wrap="square" rtlCol="0">
              <a:spAutoFit/>
            </a:bodyPr>
            <a:lstStyle/>
            <a:p>
              <a:pPr algn="ctr"/>
              <a:r>
                <a:rPr lang="en-US" sz="1200" b="1" dirty="0">
                  <a:solidFill>
                    <a:schemeClr val="tx1"/>
                  </a:solidFill>
                </a:rPr>
                <a:t>NA</a:t>
              </a:r>
            </a:p>
          </p:txBody>
        </p:sp>
      </p:grpSp>
    </p:spTree>
    <p:extLst>
      <p:ext uri="{BB962C8B-B14F-4D97-AF65-F5344CB8AC3E}">
        <p14:creationId xmlns:p14="http://schemas.microsoft.com/office/powerpoint/2010/main" val="54526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67544" y="634206"/>
            <a:ext cx="7251377" cy="490538"/>
          </a:xfrm>
          <a:noFill/>
        </p:spPr>
        <p:txBody>
          <a:bodyPr/>
          <a:lstStyle/>
          <a:p>
            <a:pPr eaLnBrk="1" hangingPunct="1"/>
            <a:r>
              <a:rPr lang="ru-RU" sz="2400" b="1" dirty="0">
                <a:solidFill>
                  <a:srgbClr val="0085C8"/>
                </a:solidFill>
              </a:rPr>
              <a:t>Типы задач, которые решает </a:t>
            </a:r>
            <a:r>
              <a:rPr lang="en-US" sz="2400" b="1" dirty="0">
                <a:solidFill>
                  <a:srgbClr val="0085C8"/>
                </a:solidFill>
              </a:rPr>
              <a:t>Data Mining</a:t>
            </a:r>
            <a:r>
              <a:rPr lang="en-US" sz="2400" dirty="0">
                <a:solidFill>
                  <a:srgbClr val="0085C8"/>
                </a:solidFill>
              </a:rPr>
              <a:t> </a:t>
            </a:r>
            <a:endParaRPr lang="ru-RU" sz="2400" dirty="0">
              <a:solidFill>
                <a:srgbClr val="0085C8"/>
              </a:solidFill>
            </a:endParaRPr>
          </a:p>
        </p:txBody>
      </p:sp>
      <p:sp>
        <p:nvSpPr>
          <p:cNvPr id="8201" name="Rectangle 51"/>
          <p:cNvSpPr>
            <a:spLocks noChangeArrowheads="1"/>
          </p:cNvSpPr>
          <p:nvPr/>
        </p:nvSpPr>
        <p:spPr bwMode="auto">
          <a:xfrm>
            <a:off x="467544" y="1270573"/>
            <a:ext cx="7998295" cy="51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marL="285750" indent="-285750" eaLnBrk="1" hangingPunct="1">
              <a:spcBef>
                <a:spcPts val="875"/>
              </a:spcBef>
              <a:spcAft>
                <a:spcPts val="375"/>
              </a:spcAft>
              <a:buSzPct val="100000"/>
              <a:buFont typeface="Courier New" panose="02070309020205020404" pitchFamily="49" charset="0"/>
              <a:buChar char="o"/>
            </a:pPr>
            <a:r>
              <a:rPr lang="ru-RU" sz="1800" dirty="0">
                <a:solidFill>
                  <a:srgbClr val="000000"/>
                </a:solidFill>
                <a:cs typeface="SimSun" charset="0"/>
              </a:rPr>
              <a:t>Описательный анализ</a:t>
            </a:r>
            <a:r>
              <a:rPr lang="en-US" sz="1800" dirty="0">
                <a:solidFill>
                  <a:srgbClr val="000000"/>
                </a:solidFill>
                <a:cs typeface="SimSun" charset="0"/>
              </a:rPr>
              <a:t> – </a:t>
            </a:r>
            <a:r>
              <a:rPr lang="ru-RU" sz="1800" dirty="0">
                <a:solidFill>
                  <a:srgbClr val="000000"/>
                </a:solidFill>
                <a:cs typeface="SimSun" charset="0"/>
              </a:rPr>
              <a:t>новые знания о бизнес проблеме</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Какова </a:t>
            </a:r>
            <a:r>
              <a:rPr lang="ru-RU" sz="1800" dirty="0">
                <a:cs typeface="SimSun" charset="0"/>
              </a:rPr>
              <a:t>структура</a:t>
            </a:r>
            <a:r>
              <a:rPr lang="ru-RU" sz="1800" dirty="0">
                <a:solidFill>
                  <a:srgbClr val="666666"/>
                </a:solidFill>
                <a:cs typeface="SimSun" charset="0"/>
              </a:rPr>
              <a:t> клиентской базы?</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Какие факторы </a:t>
            </a:r>
            <a:r>
              <a:rPr lang="ru-RU" sz="1800" dirty="0">
                <a:cs typeface="SimSun" charset="0"/>
              </a:rPr>
              <a:t>влияют</a:t>
            </a:r>
            <a:r>
              <a:rPr lang="ru-RU" sz="1800" dirty="0">
                <a:solidFill>
                  <a:srgbClr val="666666"/>
                </a:solidFill>
                <a:cs typeface="SimSun" charset="0"/>
              </a:rPr>
              <a:t> на уход клиентов?</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Какие события происходят </a:t>
            </a:r>
            <a:r>
              <a:rPr lang="ru-RU" sz="1800" dirty="0">
                <a:cs typeface="SimSun" charset="0"/>
              </a:rPr>
              <a:t>совместно</a:t>
            </a:r>
            <a:r>
              <a:rPr lang="ru-RU" sz="1800" dirty="0">
                <a:solidFill>
                  <a:srgbClr val="666666"/>
                </a:solidFill>
                <a:cs typeface="SimSun" charset="0"/>
              </a:rPr>
              <a:t>?</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Какие события происходят </a:t>
            </a:r>
            <a:r>
              <a:rPr lang="ru-RU" sz="1800" dirty="0">
                <a:cs typeface="SimSun" charset="0"/>
              </a:rPr>
              <a:t>последовательно</a:t>
            </a:r>
            <a:r>
              <a:rPr lang="ru-RU" sz="1800" dirty="0">
                <a:solidFill>
                  <a:srgbClr val="666666"/>
                </a:solidFill>
                <a:cs typeface="SimSun" charset="0"/>
              </a:rPr>
              <a:t>?</a:t>
            </a:r>
          </a:p>
          <a:p>
            <a:pPr marL="457200" lvl="1" indent="0" eaLnBrk="1" hangingPunct="1">
              <a:lnSpc>
                <a:spcPct val="103000"/>
              </a:lnSpc>
              <a:spcBef>
                <a:spcPts val="875"/>
              </a:spcBef>
              <a:spcAft>
                <a:spcPts val="375"/>
              </a:spcAft>
              <a:buNone/>
            </a:pPr>
            <a:endParaRPr lang="ru-RU" sz="1800" dirty="0">
              <a:solidFill>
                <a:srgbClr val="666666"/>
              </a:solidFill>
              <a:cs typeface="SimSun" charset="0"/>
            </a:endParaRPr>
          </a:p>
          <a:p>
            <a:pPr marL="285750" indent="-285750" eaLnBrk="1" hangingPunct="1">
              <a:spcBef>
                <a:spcPts val="875"/>
              </a:spcBef>
              <a:spcAft>
                <a:spcPts val="375"/>
              </a:spcAft>
              <a:buSzPct val="100000"/>
              <a:buFont typeface="Courier New" panose="02070309020205020404" pitchFamily="49" charset="0"/>
              <a:buChar char="o"/>
            </a:pPr>
            <a:r>
              <a:rPr lang="ru-RU" sz="1800" dirty="0">
                <a:solidFill>
                  <a:srgbClr val="000000"/>
                </a:solidFill>
                <a:cs typeface="SimSun" charset="0"/>
              </a:rPr>
              <a:t>Предиктивный анализ –</a:t>
            </a:r>
            <a:r>
              <a:rPr lang="en-US" sz="1800" dirty="0">
                <a:solidFill>
                  <a:srgbClr val="000000"/>
                </a:solidFill>
                <a:cs typeface="SimSun" charset="0"/>
              </a:rPr>
              <a:t> </a:t>
            </a:r>
            <a:r>
              <a:rPr lang="ru-RU" sz="1800" dirty="0">
                <a:solidFill>
                  <a:srgbClr val="000000"/>
                </a:solidFill>
                <a:cs typeface="SimSun" charset="0"/>
              </a:rPr>
              <a:t>позволяет прогнозировать события</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Какова </a:t>
            </a:r>
            <a:r>
              <a:rPr lang="ru-RU" sz="1800" dirty="0">
                <a:cs typeface="SimSun" charset="0"/>
              </a:rPr>
              <a:t>склонность</a:t>
            </a:r>
            <a:r>
              <a:rPr lang="ru-RU" sz="1800" dirty="0">
                <a:solidFill>
                  <a:srgbClr val="666666"/>
                </a:solidFill>
                <a:cs typeface="SimSun" charset="0"/>
              </a:rPr>
              <a:t> клиента к покупке конкретного продукта?</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Какова </a:t>
            </a:r>
            <a:r>
              <a:rPr lang="ru-RU" sz="1800" dirty="0">
                <a:cs typeface="SimSun" charset="0"/>
              </a:rPr>
              <a:t>вероятность</a:t>
            </a:r>
            <a:r>
              <a:rPr lang="ru-RU" sz="1800" dirty="0">
                <a:solidFill>
                  <a:srgbClr val="666666"/>
                </a:solidFill>
                <a:cs typeface="SimSun" charset="0"/>
              </a:rPr>
              <a:t> возврата кредита?</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Какие клиенты собираются </a:t>
            </a:r>
            <a:r>
              <a:rPr lang="ru-RU" sz="1800" dirty="0">
                <a:cs typeface="SimSun" charset="0"/>
              </a:rPr>
              <a:t>уйти</a:t>
            </a:r>
            <a:r>
              <a:rPr lang="en-US" sz="1800" dirty="0">
                <a:cs typeface="SimSun" charset="0"/>
              </a:rPr>
              <a:t> </a:t>
            </a:r>
            <a:r>
              <a:rPr lang="ru-RU" sz="1800" dirty="0">
                <a:solidFill>
                  <a:srgbClr val="666666"/>
                </a:solidFill>
                <a:cs typeface="SimSun" charset="0"/>
              </a:rPr>
              <a:t>в течение ближайших 3 месяцев?</a:t>
            </a:r>
          </a:p>
          <a:p>
            <a:pPr lvl="1" eaLnBrk="1" hangingPunct="1">
              <a:lnSpc>
                <a:spcPct val="103000"/>
              </a:lnSpc>
              <a:spcBef>
                <a:spcPts val="875"/>
              </a:spcBef>
              <a:spcAft>
                <a:spcPts val="375"/>
              </a:spcAft>
              <a:buFont typeface="StarSymbol" charset="0"/>
              <a:buChar char="●"/>
            </a:pPr>
            <a:r>
              <a:rPr lang="ru-RU" sz="1800" dirty="0">
                <a:solidFill>
                  <a:srgbClr val="666666"/>
                </a:solidFill>
                <a:cs typeface="SimSun" charset="0"/>
              </a:rPr>
              <a:t>Какой </a:t>
            </a:r>
            <a:r>
              <a:rPr lang="ru-RU" sz="1800" dirty="0">
                <a:cs typeface="SimSun" charset="0"/>
              </a:rPr>
              <a:t>объем</a:t>
            </a:r>
            <a:r>
              <a:rPr lang="ru-RU" sz="1800" dirty="0">
                <a:solidFill>
                  <a:srgbClr val="666666"/>
                </a:solidFill>
                <a:cs typeface="SimSun" charset="0"/>
              </a:rPr>
              <a:t> продаж </a:t>
            </a:r>
            <a:r>
              <a:rPr lang="ru-RU" sz="1800" dirty="0">
                <a:cs typeface="SimSun" charset="0"/>
              </a:rPr>
              <a:t>будет</a:t>
            </a:r>
            <a:r>
              <a:rPr lang="ru-RU" sz="1800" dirty="0">
                <a:solidFill>
                  <a:srgbClr val="666666"/>
                </a:solidFill>
                <a:cs typeface="SimSun" charset="0"/>
              </a:rPr>
              <a:t> в следующем месяце?</a:t>
            </a:r>
          </a:p>
        </p:txBody>
      </p:sp>
    </p:spTree>
    <p:extLst>
      <p:ext uri="{BB962C8B-B14F-4D97-AF65-F5344CB8AC3E}">
        <p14:creationId xmlns:p14="http://schemas.microsoft.com/office/powerpoint/2010/main" val="349152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2"/>
          <p:cNvSpPr>
            <a:spLocks noGrp="1"/>
          </p:cNvSpPr>
          <p:nvPr>
            <p:ph type="title"/>
          </p:nvPr>
        </p:nvSpPr>
        <p:spPr>
          <a:xfrm>
            <a:off x="273050" y="2132856"/>
            <a:ext cx="8547422" cy="1362075"/>
          </a:xfrm>
        </p:spPr>
        <p:txBody>
          <a:bodyPr/>
          <a:lstStyle/>
          <a:p>
            <a:r>
              <a:rPr lang="ru-RU" cap="none" dirty="0">
                <a:solidFill>
                  <a:srgbClr val="0070C0"/>
                </a:solidFill>
                <a:latin typeface="Arial" charset="0"/>
              </a:rPr>
              <a:t>На какие вопросы отвечает </a:t>
            </a:r>
            <a:r>
              <a:rPr lang="en-US" cap="none" dirty="0">
                <a:solidFill>
                  <a:srgbClr val="0070C0"/>
                </a:solidFill>
                <a:latin typeface="Arial" charset="0"/>
              </a:rPr>
              <a:t>Data Mining?</a:t>
            </a:r>
          </a:p>
        </p:txBody>
      </p:sp>
      <p:pic>
        <p:nvPicPr>
          <p:cNvPr id="3" name="Picture 128" descr="SAnalytics_PPT_MasterGraphics_1221-03"/>
          <p:cNvPicPr>
            <a:picLocks noChangeAspect="1" noChangeArrowheads="1"/>
          </p:cNvPicPr>
          <p:nvPr/>
        </p:nvPicPr>
        <p:blipFill>
          <a:blip r:embed="rId2"/>
          <a:srcRect/>
          <a:stretch>
            <a:fillRect/>
          </a:stretch>
        </p:blipFill>
        <p:spPr bwMode="auto">
          <a:xfrm>
            <a:off x="273050" y="3863876"/>
            <a:ext cx="8631238" cy="2157412"/>
          </a:xfrm>
          <a:prstGeom prst="rect">
            <a:avLst/>
          </a:prstGeom>
          <a:noFill/>
          <a:ln w="9525">
            <a:noFill/>
            <a:miter lim="800000"/>
            <a:headEnd/>
            <a:tailEnd/>
          </a:ln>
        </p:spPr>
      </p:pic>
    </p:spTree>
    <p:extLst>
      <p:ext uri="{BB962C8B-B14F-4D97-AF65-F5344CB8AC3E}">
        <p14:creationId xmlns:p14="http://schemas.microsoft.com/office/powerpoint/2010/main" val="6643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548680"/>
            <a:ext cx="7380535" cy="490538"/>
          </a:xfrm>
          <a:noFill/>
        </p:spPr>
        <p:txBody>
          <a:bodyPr/>
          <a:lstStyle/>
          <a:p>
            <a:pPr eaLnBrk="1" hangingPunct="1"/>
            <a:r>
              <a:rPr lang="ru-RU" sz="2400" b="1" dirty="0">
                <a:solidFill>
                  <a:srgbClr val="0070C0"/>
                </a:solidFill>
              </a:rPr>
              <a:t>На какие вопросы отвечает </a:t>
            </a:r>
            <a:r>
              <a:rPr lang="ru-RU" sz="2400" b="1" dirty="0" err="1">
                <a:solidFill>
                  <a:srgbClr val="0070C0"/>
                </a:solidFill>
              </a:rPr>
              <a:t>Data</a:t>
            </a:r>
            <a:r>
              <a:rPr lang="ru-RU" sz="2400" b="1" dirty="0">
                <a:solidFill>
                  <a:srgbClr val="0070C0"/>
                </a:solidFill>
              </a:rPr>
              <a:t> </a:t>
            </a:r>
            <a:r>
              <a:rPr lang="ru-RU" sz="2400" b="1" dirty="0" err="1">
                <a:solidFill>
                  <a:srgbClr val="0070C0"/>
                </a:solidFill>
              </a:rPr>
              <a:t>Mining</a:t>
            </a:r>
            <a:r>
              <a:rPr lang="ru-RU" sz="2400" b="1" dirty="0">
                <a:solidFill>
                  <a:srgbClr val="0070C0"/>
                </a:solidFill>
              </a:rPr>
              <a:t>?</a:t>
            </a:r>
            <a:r>
              <a:rPr lang="en-US" sz="2400" dirty="0">
                <a:solidFill>
                  <a:srgbClr val="0070C0"/>
                </a:solidFill>
              </a:rPr>
              <a:t> </a:t>
            </a:r>
            <a:endParaRPr lang="ru-RU" sz="2400" dirty="0">
              <a:solidFill>
                <a:srgbClr val="0070C0"/>
              </a:solidFill>
            </a:endParaRPr>
          </a:p>
        </p:txBody>
      </p:sp>
      <p:sp>
        <p:nvSpPr>
          <p:cNvPr id="12292" name="Rectangle 8"/>
          <p:cNvSpPr>
            <a:spLocks noChangeArrowheads="1"/>
          </p:cNvSpPr>
          <p:nvPr/>
        </p:nvSpPr>
        <p:spPr bwMode="auto">
          <a:xfrm>
            <a:off x="539552" y="1226434"/>
            <a:ext cx="842493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1800" dirty="0"/>
              <a:t>Кластеризация – обнаружение структуры в данных</a:t>
            </a:r>
            <a:endParaRPr lang="en-US" sz="1800" dirty="0"/>
          </a:p>
          <a:p>
            <a:pPr eaLnBrk="1" hangingPunct="1">
              <a:spcBef>
                <a:spcPct val="0"/>
              </a:spcBef>
              <a:buFontTx/>
              <a:buNone/>
            </a:pPr>
            <a:endParaRPr lang="ru-RU" sz="1800" dirty="0"/>
          </a:p>
          <a:p>
            <a:pPr eaLnBrk="1" hangingPunct="1">
              <a:spcBef>
                <a:spcPct val="0"/>
              </a:spcBef>
              <a:buFont typeface="Courier New" panose="02070309020205020404" pitchFamily="49" charset="0"/>
              <a:buChar char="o"/>
            </a:pPr>
            <a:r>
              <a:rPr lang="ru-RU" sz="2000" b="0" dirty="0"/>
              <a:t>На какие группы можно разбить клиентов?</a:t>
            </a:r>
          </a:p>
          <a:p>
            <a:pPr eaLnBrk="1" hangingPunct="1">
              <a:spcBef>
                <a:spcPct val="0"/>
              </a:spcBef>
              <a:buFont typeface="Courier New" panose="02070309020205020404" pitchFamily="49" charset="0"/>
              <a:buChar char="o"/>
            </a:pPr>
            <a:r>
              <a:rPr lang="ru-RU" sz="2000" b="0" dirty="0"/>
              <a:t>Какая структура у заказов продажи?</a:t>
            </a:r>
          </a:p>
        </p:txBody>
      </p:sp>
      <p:pic>
        <p:nvPicPr>
          <p:cNvPr id="8806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1" y="2524574"/>
            <a:ext cx="5211885" cy="43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03" y="4581128"/>
            <a:ext cx="3908125" cy="231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78" y="2591467"/>
            <a:ext cx="3904950" cy="199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1600" y="548680"/>
            <a:ext cx="6948488" cy="490537"/>
          </a:xfrm>
          <a:noFill/>
        </p:spPr>
        <p:txBody>
          <a:bodyPr/>
          <a:lstStyle/>
          <a:p>
            <a:pPr eaLnBrk="1" hangingPunct="1"/>
            <a:r>
              <a:rPr lang="ru-RU" sz="2400" b="1" dirty="0">
                <a:solidFill>
                  <a:srgbClr val="0070C0"/>
                </a:solidFill>
              </a:rPr>
              <a:t>На какие вопросы отвечает </a:t>
            </a:r>
            <a:r>
              <a:rPr lang="ru-RU" sz="2400" b="1" dirty="0" err="1">
                <a:solidFill>
                  <a:srgbClr val="0070C0"/>
                </a:solidFill>
              </a:rPr>
              <a:t>Data</a:t>
            </a:r>
            <a:r>
              <a:rPr lang="ru-RU" sz="2400" b="1" dirty="0">
                <a:solidFill>
                  <a:srgbClr val="0070C0"/>
                </a:solidFill>
              </a:rPr>
              <a:t> </a:t>
            </a:r>
            <a:r>
              <a:rPr lang="ru-RU" sz="2400" b="1" dirty="0" err="1">
                <a:solidFill>
                  <a:srgbClr val="0070C0"/>
                </a:solidFill>
              </a:rPr>
              <a:t>Mining</a:t>
            </a:r>
            <a:r>
              <a:rPr lang="ru-RU" sz="2400" b="1" dirty="0">
                <a:solidFill>
                  <a:srgbClr val="0070C0"/>
                </a:solidFill>
              </a:rPr>
              <a:t>?</a:t>
            </a:r>
            <a:r>
              <a:rPr lang="en-US" sz="2400" dirty="0">
                <a:solidFill>
                  <a:srgbClr val="0070C0"/>
                </a:solidFill>
              </a:rPr>
              <a:t> </a:t>
            </a:r>
            <a:endParaRPr lang="ru-RU" sz="2400" dirty="0">
              <a:solidFill>
                <a:srgbClr val="0070C0"/>
              </a:solidFill>
            </a:endParaRPr>
          </a:p>
        </p:txBody>
      </p:sp>
      <p:sp>
        <p:nvSpPr>
          <p:cNvPr id="28676" name="Rectangle 4"/>
          <p:cNvSpPr>
            <a:spLocks noChangeArrowheads="1"/>
          </p:cNvSpPr>
          <p:nvPr/>
        </p:nvSpPr>
        <p:spPr bwMode="auto">
          <a:xfrm>
            <a:off x="971600" y="965339"/>
            <a:ext cx="783431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801688">
              <a:spcBef>
                <a:spcPct val="20000"/>
              </a:spcBef>
              <a:buChar char="»"/>
              <a:defRPr sz="2000">
                <a:solidFill>
                  <a:schemeClr val="tx1"/>
                </a:solidFill>
                <a:latin typeface="Arial" panose="020B0604020202020204" pitchFamily="34" charset="0"/>
              </a:defRPr>
            </a:lvl5pPr>
            <a:lvl6pPr marL="1258888" eaLnBrk="0" fontAlgn="base" hangingPunct="0">
              <a:spcBef>
                <a:spcPct val="20000"/>
              </a:spcBef>
              <a:spcAft>
                <a:spcPct val="0"/>
              </a:spcAft>
              <a:buChar char="»"/>
              <a:defRPr sz="2000">
                <a:solidFill>
                  <a:schemeClr val="tx1"/>
                </a:solidFill>
                <a:latin typeface="Arial" panose="020B0604020202020204" pitchFamily="34" charset="0"/>
              </a:defRPr>
            </a:lvl6pPr>
            <a:lvl7pPr marL="1716088" eaLnBrk="0" fontAlgn="base" hangingPunct="0">
              <a:spcBef>
                <a:spcPct val="20000"/>
              </a:spcBef>
              <a:spcAft>
                <a:spcPct val="0"/>
              </a:spcAft>
              <a:buChar char="»"/>
              <a:defRPr sz="2000">
                <a:solidFill>
                  <a:schemeClr val="tx1"/>
                </a:solidFill>
                <a:latin typeface="Arial" panose="020B0604020202020204" pitchFamily="34" charset="0"/>
              </a:defRPr>
            </a:lvl7pPr>
            <a:lvl8pPr marL="2173288" eaLnBrk="0" fontAlgn="base" hangingPunct="0">
              <a:spcBef>
                <a:spcPct val="20000"/>
              </a:spcBef>
              <a:spcAft>
                <a:spcPct val="0"/>
              </a:spcAft>
              <a:buChar char="»"/>
              <a:defRPr sz="2000">
                <a:solidFill>
                  <a:schemeClr val="tx1"/>
                </a:solidFill>
                <a:latin typeface="Arial" panose="020B0604020202020204" pitchFamily="34" charset="0"/>
              </a:defRPr>
            </a:lvl8pPr>
            <a:lvl9pPr marL="263048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2000" dirty="0"/>
              <a:t>Классификация</a:t>
            </a:r>
          </a:p>
          <a:p>
            <a:pPr eaLnBrk="1" hangingPunct="1">
              <a:spcBef>
                <a:spcPct val="0"/>
              </a:spcBef>
              <a:buFontTx/>
              <a:buNone/>
            </a:pPr>
            <a:endParaRPr lang="ru-RU" sz="1800" dirty="0"/>
          </a:p>
          <a:p>
            <a:pPr eaLnBrk="1" hangingPunct="1">
              <a:spcBef>
                <a:spcPct val="0"/>
              </a:spcBef>
              <a:buFont typeface="Courier New" panose="02070309020205020404" pitchFamily="49" charset="0"/>
              <a:buChar char="o"/>
            </a:pPr>
            <a:r>
              <a:rPr lang="ru-RU" sz="1800" b="0" dirty="0"/>
              <a:t>Откликнется ли клиент с данными характеристиками на наше предложение? </a:t>
            </a:r>
          </a:p>
          <a:p>
            <a:pPr eaLnBrk="1" hangingPunct="1">
              <a:spcBef>
                <a:spcPct val="0"/>
              </a:spcBef>
              <a:buFont typeface="Courier New" panose="02070309020205020404" pitchFamily="49" charset="0"/>
              <a:buChar char="o"/>
            </a:pPr>
            <a:endParaRPr lang="ru-RU" sz="1800" b="0" dirty="0"/>
          </a:p>
          <a:p>
            <a:pPr eaLnBrk="1" hangingPunct="1">
              <a:spcBef>
                <a:spcPct val="0"/>
              </a:spcBef>
              <a:buFont typeface="Courier New" panose="02070309020205020404" pitchFamily="49" charset="0"/>
              <a:buChar char="o"/>
            </a:pPr>
            <a:r>
              <a:rPr lang="ru-RU" sz="1800" b="0" dirty="0"/>
              <a:t>Как отличить письмо-спам от «нормального» письма?</a:t>
            </a:r>
          </a:p>
          <a:p>
            <a:pPr eaLnBrk="1" hangingPunct="1">
              <a:spcBef>
                <a:spcPct val="0"/>
              </a:spcBef>
              <a:buFont typeface="Courier New" panose="02070309020205020404" pitchFamily="49" charset="0"/>
              <a:buChar char="o"/>
            </a:pPr>
            <a:endParaRPr lang="ru-RU" sz="1800" b="0" dirty="0"/>
          </a:p>
          <a:p>
            <a:pPr eaLnBrk="1" hangingPunct="1">
              <a:spcBef>
                <a:spcPct val="0"/>
              </a:spcBef>
              <a:buFont typeface="Courier New" panose="02070309020205020404" pitchFamily="49" charset="0"/>
              <a:buChar char="o"/>
            </a:pPr>
            <a:r>
              <a:rPr lang="ru-RU" sz="1800" b="0" dirty="0"/>
              <a:t>Как ведет себя клиент, собирающийся отказаться от услуг нашей компании?</a:t>
            </a:r>
          </a:p>
          <a:p>
            <a:pPr lvl="1" eaLnBrk="1" hangingPunct="1">
              <a:spcBef>
                <a:spcPct val="0"/>
              </a:spcBef>
              <a:buFontTx/>
              <a:buNone/>
            </a:pPr>
            <a:endParaRPr lang="ru-RU" sz="1800" b="0" dirty="0"/>
          </a:p>
        </p:txBody>
      </p:sp>
      <p:sp>
        <p:nvSpPr>
          <p:cNvPr id="28679" name="Text Box 8"/>
          <p:cNvSpPr txBox="1">
            <a:spLocks noChangeArrowheads="1"/>
          </p:cNvSpPr>
          <p:nvPr/>
        </p:nvSpPr>
        <p:spPr bwMode="auto">
          <a:xfrm>
            <a:off x="467544" y="6536377"/>
            <a:ext cx="6586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1200" dirty="0">
                <a:solidFill>
                  <a:srgbClr val="000000"/>
                </a:solidFill>
                <a:cs typeface="Times New Roman" panose="02020603050405020304" pitchFamily="18" charset="0"/>
              </a:rPr>
              <a:t>Что влияет на вероятность оттока?</a:t>
            </a:r>
            <a:r>
              <a:rPr lang="en-US" sz="1200" dirty="0">
                <a:solidFill>
                  <a:srgbClr val="000000"/>
                </a:solidFill>
                <a:cs typeface="Times New Roman" panose="02020603050405020304" pitchFamily="18" charset="0"/>
              </a:rPr>
              <a:t> </a:t>
            </a:r>
            <a:r>
              <a:rPr lang="ru-RU" sz="1200" dirty="0">
                <a:solidFill>
                  <a:srgbClr val="000000"/>
                </a:solidFill>
                <a:cs typeface="Times New Roman" panose="02020603050405020304" pitchFamily="18" charset="0"/>
              </a:rPr>
              <a:t>Какие факторы влияют на кредитный рейтинг?</a:t>
            </a:r>
            <a:endParaRPr lang="en-US" sz="1200" dirty="0">
              <a:solidFill>
                <a:srgbClr val="000000"/>
              </a:solidFill>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6084168" y="3590141"/>
            <a:ext cx="3074641" cy="2946818"/>
          </a:xfrm>
          <a:prstGeom prst="rect">
            <a:avLst/>
          </a:prstGeom>
        </p:spPr>
      </p:pic>
      <p:pic>
        <p:nvPicPr>
          <p:cNvPr id="9" name="Picture 12"/>
          <p:cNvPicPr>
            <a:picLocks noChangeAspect="1" noChangeArrowheads="1"/>
          </p:cNvPicPr>
          <p:nvPr/>
        </p:nvPicPr>
        <p:blipFill>
          <a:blip r:embed="rId4">
            <a:clrChange>
              <a:clrFrom>
                <a:srgbClr val="FEFBE9"/>
              </a:clrFrom>
              <a:clrTo>
                <a:srgbClr val="FEFBE9">
                  <a:alpha val="0"/>
                </a:srgbClr>
              </a:clrTo>
            </a:clrChange>
            <a:extLst>
              <a:ext uri="{28A0092B-C50C-407E-A947-70E740481C1C}">
                <a14:useLocalDpi xmlns:a14="http://schemas.microsoft.com/office/drawing/2010/main" val="0"/>
              </a:ext>
            </a:extLst>
          </a:blip>
          <a:srcRect/>
          <a:stretch>
            <a:fillRect/>
          </a:stretch>
        </p:blipFill>
        <p:spPr bwMode="auto">
          <a:xfrm>
            <a:off x="542162" y="3789040"/>
            <a:ext cx="3957829" cy="27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467545" y="604283"/>
            <a:ext cx="7873974" cy="490537"/>
          </a:xfrm>
        </p:spPr>
        <p:txBody>
          <a:bodyPr/>
          <a:lstStyle/>
          <a:p>
            <a:pPr eaLnBrk="1" hangingPunct="1"/>
            <a:r>
              <a:rPr lang="ru-RU" b="1" dirty="0">
                <a:solidFill>
                  <a:srgbClr val="0070C0"/>
                </a:solidFill>
              </a:rPr>
              <a:t>Алгоритмы – классификация и регрессия</a:t>
            </a:r>
            <a:endParaRPr lang="ru-RU" dirty="0">
              <a:solidFill>
                <a:srgbClr val="0070C0"/>
              </a:solidFill>
            </a:endParaRPr>
          </a:p>
        </p:txBody>
      </p:sp>
      <p:sp>
        <p:nvSpPr>
          <p:cNvPr id="34820" name="Rectangle 2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4821" name="Rectangle 28"/>
          <p:cNvSpPr>
            <a:spLocks noChangeArrowheads="1"/>
          </p:cNvSpPr>
          <p:nvPr/>
        </p:nvSpPr>
        <p:spPr bwMode="auto">
          <a:xfrm>
            <a:off x="0" y="28654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11" name="Title 9"/>
          <p:cNvSpPr txBox="1">
            <a:spLocks/>
          </p:cNvSpPr>
          <p:nvPr/>
        </p:nvSpPr>
        <p:spPr bwMode="auto">
          <a:xfrm>
            <a:off x="467546" y="1152620"/>
            <a:ext cx="7176268" cy="576262"/>
          </a:xfrm>
          <a:prstGeom prst="rect">
            <a:avLst/>
          </a:prstGeom>
          <a:noFill/>
          <a:ln w="9525">
            <a:noFill/>
            <a:miter lim="800000"/>
            <a:headEnd/>
            <a:tailEnd/>
          </a:ln>
          <a:effectLst/>
        </p:spPr>
        <p:txBody>
          <a:bodyPr anchor="ctr"/>
          <a:lstStyle/>
          <a:p>
            <a:pPr eaLnBrk="1" hangingPunct="1">
              <a:defRPr/>
            </a:pPr>
            <a:r>
              <a:rPr lang="ru-RU" sz="2000" kern="0" dirty="0">
                <a:solidFill>
                  <a:schemeClr val="tx2"/>
                </a:solidFill>
                <a:latin typeface="+mj-lt"/>
                <a:ea typeface="+mj-ea"/>
                <a:cs typeface="+mj-cs"/>
              </a:rPr>
              <a:t>Факторный анализ</a:t>
            </a:r>
          </a:p>
        </p:txBody>
      </p:sp>
      <p:sp>
        <p:nvSpPr>
          <p:cNvPr id="34824" name="TextBox 11"/>
          <p:cNvSpPr txBox="1">
            <a:spLocks noChangeArrowheads="1"/>
          </p:cNvSpPr>
          <p:nvPr/>
        </p:nvSpPr>
        <p:spPr bwMode="auto">
          <a:xfrm>
            <a:off x="467545" y="1713002"/>
            <a:ext cx="83907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ru-RU" sz="2000" b="0" dirty="0"/>
              <a:t>Какие </a:t>
            </a:r>
            <a:r>
              <a:rPr lang="ru-RU" sz="2000" b="0" i="1" dirty="0"/>
              <a:t>цепочки</a:t>
            </a:r>
            <a:r>
              <a:rPr lang="ru-RU" sz="2000" b="0" dirty="0"/>
              <a:t> факторов влияют на целевую переменную. Какие факторы влияют </a:t>
            </a:r>
            <a:r>
              <a:rPr lang="ru-RU" sz="2000" b="0" i="1" dirty="0"/>
              <a:t>напрямую</a:t>
            </a:r>
            <a:r>
              <a:rPr lang="ru-RU" sz="2000" b="0" dirty="0"/>
              <a:t>, а какие – </a:t>
            </a:r>
            <a:r>
              <a:rPr lang="ru-RU" sz="2000" b="0" i="1" dirty="0"/>
              <a:t>опосредовано</a:t>
            </a:r>
            <a:r>
              <a:rPr lang="ru-RU" sz="2000" b="0" dirty="0"/>
              <a:t>?</a:t>
            </a:r>
          </a:p>
        </p:txBody>
      </p:sp>
      <p:sp>
        <p:nvSpPr>
          <p:cNvPr id="348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48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pic>
        <p:nvPicPr>
          <p:cNvPr id="20" name="Picture 19"/>
          <p:cNvPicPr>
            <a:picLocks noChangeAspect="1"/>
          </p:cNvPicPr>
          <p:nvPr/>
        </p:nvPicPr>
        <p:blipFill>
          <a:blip r:embed="rId3"/>
          <a:stretch>
            <a:fillRect/>
          </a:stretch>
        </p:blipFill>
        <p:spPr>
          <a:xfrm>
            <a:off x="467544" y="2925941"/>
            <a:ext cx="2906057" cy="3354184"/>
          </a:xfrm>
          <a:prstGeom prst="rect">
            <a:avLst/>
          </a:prstGeom>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pic>
        <p:nvPicPr>
          <p:cNvPr id="6" name="Picture 5"/>
          <p:cNvPicPr>
            <a:picLocks noChangeAspect="1"/>
          </p:cNvPicPr>
          <p:nvPr/>
        </p:nvPicPr>
        <p:blipFill>
          <a:blip r:embed="rId4"/>
          <a:stretch>
            <a:fillRect/>
          </a:stretch>
        </p:blipFill>
        <p:spPr>
          <a:xfrm>
            <a:off x="3419872" y="2925184"/>
            <a:ext cx="3024337" cy="3362079"/>
          </a:xfrm>
          <a:prstGeom prst="rect">
            <a:avLst/>
          </a:prstGeom>
        </p:spPr>
      </p:pic>
      <p:pic>
        <p:nvPicPr>
          <p:cNvPr id="7" name="Picture 6"/>
          <p:cNvPicPr>
            <a:picLocks noChangeAspect="1"/>
          </p:cNvPicPr>
          <p:nvPr/>
        </p:nvPicPr>
        <p:blipFill>
          <a:blip r:embed="rId5"/>
          <a:stretch>
            <a:fillRect/>
          </a:stretch>
        </p:blipFill>
        <p:spPr>
          <a:xfrm>
            <a:off x="6490480" y="2924944"/>
            <a:ext cx="2653519" cy="33551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1025" y="620688"/>
            <a:ext cx="7638876" cy="490538"/>
          </a:xfrm>
          <a:noFill/>
        </p:spPr>
        <p:txBody>
          <a:bodyPr/>
          <a:lstStyle/>
          <a:p>
            <a:pPr eaLnBrk="1" hangingPunct="1"/>
            <a:r>
              <a:rPr lang="ru-RU" b="1" dirty="0">
                <a:solidFill>
                  <a:srgbClr val="0070C0"/>
                </a:solidFill>
              </a:rPr>
              <a:t>На какие вопросы отвечает </a:t>
            </a:r>
            <a:r>
              <a:rPr lang="ru-RU" b="1" dirty="0" err="1">
                <a:solidFill>
                  <a:srgbClr val="0070C0"/>
                </a:solidFill>
              </a:rPr>
              <a:t>Data</a:t>
            </a:r>
            <a:r>
              <a:rPr lang="ru-RU" b="1" dirty="0">
                <a:solidFill>
                  <a:srgbClr val="0070C0"/>
                </a:solidFill>
              </a:rPr>
              <a:t> </a:t>
            </a:r>
            <a:r>
              <a:rPr lang="ru-RU" b="1" dirty="0" err="1">
                <a:solidFill>
                  <a:srgbClr val="0070C0"/>
                </a:solidFill>
              </a:rPr>
              <a:t>Mining</a:t>
            </a:r>
            <a:r>
              <a:rPr lang="ru-RU" b="1" dirty="0">
                <a:solidFill>
                  <a:srgbClr val="0070C0"/>
                </a:solidFill>
              </a:rPr>
              <a:t>?</a:t>
            </a:r>
            <a:r>
              <a:rPr lang="en-US" dirty="0">
                <a:solidFill>
                  <a:srgbClr val="0070C0"/>
                </a:solidFill>
              </a:rPr>
              <a:t> </a:t>
            </a:r>
            <a:endParaRPr lang="ru-RU" dirty="0">
              <a:solidFill>
                <a:srgbClr val="0070C0"/>
              </a:solidFill>
            </a:endParaRPr>
          </a:p>
        </p:txBody>
      </p:sp>
      <p:sp>
        <p:nvSpPr>
          <p:cNvPr id="36868" name="Rectangle 4"/>
          <p:cNvSpPr>
            <a:spLocks noChangeArrowheads="1"/>
          </p:cNvSpPr>
          <p:nvPr/>
        </p:nvSpPr>
        <p:spPr bwMode="auto">
          <a:xfrm>
            <a:off x="467544" y="1133552"/>
            <a:ext cx="849694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2000" dirty="0">
                <a:latin typeface="+mj-lt"/>
              </a:rPr>
              <a:t>Регрессия</a:t>
            </a:r>
          </a:p>
          <a:p>
            <a:pPr marL="0" lvl="1" indent="0" eaLnBrk="1" hangingPunct="1">
              <a:spcBef>
                <a:spcPct val="0"/>
              </a:spcBef>
              <a:buFontTx/>
              <a:buNone/>
            </a:pPr>
            <a:endParaRPr lang="en-US" sz="1800" b="0" dirty="0"/>
          </a:p>
          <a:p>
            <a:pPr marL="0" lvl="1" indent="0" eaLnBrk="1" hangingPunct="1">
              <a:spcBef>
                <a:spcPct val="0"/>
              </a:spcBef>
              <a:buFontTx/>
              <a:buNone/>
            </a:pPr>
            <a:r>
              <a:rPr lang="ru-RU" sz="1800" b="0" dirty="0"/>
              <a:t>Оценка риска невозврата банковского кредита в зависимости от социально-демографических, транзакционных характеристик физ. лица., а также макроэкономических факторов.</a:t>
            </a:r>
          </a:p>
        </p:txBody>
      </p:sp>
      <p:sp>
        <p:nvSpPr>
          <p:cNvPr id="36870" name="Text Box 8"/>
          <p:cNvSpPr txBox="1">
            <a:spLocks noChangeArrowheads="1"/>
          </p:cNvSpPr>
          <p:nvPr/>
        </p:nvSpPr>
        <p:spPr bwMode="auto">
          <a:xfrm>
            <a:off x="539552" y="6581001"/>
            <a:ext cx="45907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sz="1200" dirty="0">
                <a:solidFill>
                  <a:srgbClr val="000000"/>
                </a:solidFill>
                <a:cs typeface="Times New Roman" panose="02020603050405020304" pitchFamily="18" charset="0"/>
              </a:rPr>
              <a:t>Прогноз стоимости жилья как функция от ряда факторов</a:t>
            </a:r>
            <a:endParaRPr lang="en-US" sz="1200" dirty="0">
              <a:solidFill>
                <a:srgbClr val="000000"/>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7544" y="2777137"/>
            <a:ext cx="4701158" cy="2276475"/>
          </a:xfrm>
          <a:prstGeom prst="rect">
            <a:avLst/>
          </a:prstGeom>
        </p:spPr>
      </p:pic>
      <p:pic>
        <p:nvPicPr>
          <p:cNvPr id="3" name="Picture 2"/>
          <p:cNvPicPr>
            <a:picLocks noChangeAspect="1"/>
          </p:cNvPicPr>
          <p:nvPr/>
        </p:nvPicPr>
        <p:blipFill>
          <a:blip r:embed="rId4"/>
          <a:stretch>
            <a:fillRect/>
          </a:stretch>
        </p:blipFill>
        <p:spPr>
          <a:xfrm>
            <a:off x="5178531" y="2783997"/>
            <a:ext cx="3965469" cy="1509099"/>
          </a:xfrm>
          <a:prstGeom prst="rect">
            <a:avLst/>
          </a:prstGeom>
        </p:spPr>
      </p:pic>
      <p:pic>
        <p:nvPicPr>
          <p:cNvPr id="4" name="Picture 3"/>
          <p:cNvPicPr>
            <a:picLocks noChangeAspect="1"/>
          </p:cNvPicPr>
          <p:nvPr/>
        </p:nvPicPr>
        <p:blipFill>
          <a:blip r:embed="rId5"/>
          <a:stretch>
            <a:fillRect/>
          </a:stretch>
        </p:blipFill>
        <p:spPr>
          <a:xfrm>
            <a:off x="5178531" y="4293096"/>
            <a:ext cx="3965469" cy="2564904"/>
          </a:xfrm>
          <a:prstGeom prst="rect">
            <a:avLst/>
          </a:prstGeom>
        </p:spPr>
      </p:pic>
      <p:pic>
        <p:nvPicPr>
          <p:cNvPr id="5" name="Picture 4"/>
          <p:cNvPicPr>
            <a:picLocks noChangeAspect="1"/>
          </p:cNvPicPr>
          <p:nvPr/>
        </p:nvPicPr>
        <p:blipFill>
          <a:blip r:embed="rId6"/>
          <a:stretch>
            <a:fillRect/>
          </a:stretch>
        </p:blipFill>
        <p:spPr>
          <a:xfrm>
            <a:off x="451025" y="5053612"/>
            <a:ext cx="4679272" cy="139972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3680</Words>
  <Application>Microsoft Office PowerPoint</Application>
  <PresentationFormat>Экран (4:3)</PresentationFormat>
  <Paragraphs>380</Paragraphs>
  <Slides>31</Slides>
  <Notes>27</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47" baseType="lpstr">
      <vt:lpstr>Arial Unicode MS</vt:lpstr>
      <vt:lpstr>ＭＳ Ｐゴシック</vt:lpstr>
      <vt:lpstr>ＭＳ Ｐゴシック</vt:lpstr>
      <vt:lpstr>SimSun</vt:lpstr>
      <vt:lpstr>Adobe Ming Std L</vt:lpstr>
      <vt:lpstr>Arial</vt:lpstr>
      <vt:lpstr>Calibri</vt:lpstr>
      <vt:lpstr>Courier New</vt:lpstr>
      <vt:lpstr>StarSymbol</vt:lpstr>
      <vt:lpstr>Tahoma</vt:lpstr>
      <vt:lpstr>Times New Roman</vt:lpstr>
      <vt:lpstr>Wingdings</vt:lpstr>
      <vt:lpstr>ヒラギノ角ゴ Pro W3</vt:lpstr>
      <vt:lpstr>ヒラギノ角ゴ ProN W3</vt:lpstr>
      <vt:lpstr>Default Design</vt:lpstr>
      <vt:lpstr>Visio</vt:lpstr>
      <vt:lpstr>Интеллектуальный анализ данных   Data Mining  Predictive Analytics  Knowledge Discovery in Databases  Machine Learning </vt:lpstr>
      <vt:lpstr>Что такое интеллектуальный анализ данных?</vt:lpstr>
      <vt:lpstr>Что такое интеллектуальный анализ данных?</vt:lpstr>
      <vt:lpstr>Типы задач, которые решает Data Mining </vt:lpstr>
      <vt:lpstr>На какие вопросы отвечает Data Mining?</vt:lpstr>
      <vt:lpstr>На какие вопросы отвечает Data Mining? </vt:lpstr>
      <vt:lpstr>На какие вопросы отвечает Data Mining? </vt:lpstr>
      <vt:lpstr>Алгоритмы – классификация и регрессия</vt:lpstr>
      <vt:lpstr>На какие вопросы отвечает Data Mining? </vt:lpstr>
      <vt:lpstr>На какие вопросы отвечает Data Mining? </vt:lpstr>
      <vt:lpstr>На какие вопросы отвечает Data Mining? </vt:lpstr>
      <vt:lpstr>На какие вопросы отвечает Data Mining? </vt:lpstr>
      <vt:lpstr>На какие вопросы отвечает Data Mining? </vt:lpstr>
      <vt:lpstr>IBM SPSS Predictive Analytics</vt:lpstr>
      <vt:lpstr>Презентация PowerPoint</vt:lpstr>
      <vt:lpstr>IBM SPSS Modeler</vt:lpstr>
      <vt:lpstr>Показатель ROI у проектов внедрения SPSS</vt:lpstr>
      <vt:lpstr>Какие задачи решает Data Mining?</vt:lpstr>
      <vt:lpstr>Телекоммуникации</vt:lpstr>
      <vt:lpstr>Финансовый сектор</vt:lpstr>
      <vt:lpstr>Розничная торговля</vt:lpstr>
      <vt:lpstr>Производство</vt:lpstr>
      <vt:lpstr>Кому еще нужен Data Mining? </vt:lpstr>
      <vt:lpstr>Презентация PowerPoint</vt:lpstr>
      <vt:lpstr>  Wichita State University</vt:lpstr>
      <vt:lpstr> City of Mannheim , Germany</vt:lpstr>
      <vt:lpstr> Edinburgh’s Telford College</vt:lpstr>
      <vt:lpstr>Hamilton County Department of Education</vt:lpstr>
      <vt:lpstr>  Bournemouth University</vt:lpstr>
      <vt:lpstr>McMaster University</vt:lpstr>
      <vt:lpstr>The Pennsylvania State University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2013-06-05T11:47:58Z</dcterms:created>
  <dcterms:modified xsi:type="dcterms:W3CDTF">2016-11-28T16:27:39Z</dcterms:modified>
</cp:coreProperties>
</file>